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346"/>
    <a:srgbClr val="35493D"/>
    <a:srgbClr val="034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73B2F-98E3-673E-8CE6-DB9DEB47C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254" y="1496291"/>
            <a:ext cx="7158181" cy="2355417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03493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BF3694-8450-048D-BF61-CB1BC0A0D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254" y="3934545"/>
            <a:ext cx="7158181" cy="129323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3493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A12F8E-F45E-836C-CE63-0CDF2D01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88CABB-A277-CE70-F72C-6AC3A8FD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4ED533-A93B-875E-376D-50738F91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27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E5853-4FF0-3998-28A9-873D4CB7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34FC3C-F823-288D-16A0-3D58DDC8F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5DF504-BDD5-6DBD-65E2-AA6DC480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8424E0-ECD6-B03C-8D91-22E0F742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B7C398-E4DF-1D39-6E86-B079AB9C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68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4FD2C7F-8226-F9FD-CCBD-3435E4FD1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C11E1C5-F637-EB3E-4A5D-702251294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A74249-EA57-60AB-5BC4-BE9E5B41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F08A20-FC44-E90A-7A8F-E533ACE6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9CBC54-3D11-347D-8E41-C8431134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269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004B07-6A97-146D-F62C-50C9B8129F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350DB7-1547-8C93-F27E-6CCCEBFA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655" y="284738"/>
            <a:ext cx="8231909" cy="554183"/>
          </a:xfrm>
        </p:spPr>
        <p:txBody>
          <a:bodyPr/>
          <a:lstStyle>
            <a:lvl1pPr>
              <a:defRPr>
                <a:solidFill>
                  <a:srgbClr val="35493D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817E5B-F699-195F-C766-0B25CE25D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240F5-95DF-A6FE-6F2E-0C99185D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6F036F-D60C-EFAD-AF68-D911A566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1DDE49-91BE-7936-7C70-C340772C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517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B5196-BA99-84AA-AFAF-0593D707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8F47B5-2753-36C4-FB40-7B9C45634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A8EFA6-E26A-7016-DFAA-CFB6740E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EEEB67-B716-2016-D853-0B6941F7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281690-5549-9E19-7DB9-77F5413A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9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7ED4F-88A7-65DB-C7D5-1A8B6451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99B8A1-F672-5D6A-0304-D03B7FFD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985E09-1899-4AAC-C236-CAAFB06E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06BE99-D6C3-9AA2-E184-998D2D80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23B3A5-064B-F6FE-58AE-A7A5C420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846CDF-2116-D0BC-794A-CF30D1A7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881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DB0EF-DD65-2FE7-8208-CDF744AE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DBB750-EA6B-63CA-94E3-8A4CBF372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C6FB38-DB39-455E-6A30-8722E76A1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E26F54-30BF-B384-4979-86F8B491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E43134-A9BC-543F-4A5C-80D1C476A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785F6B-27BD-097D-CEF5-2F292153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EB10648-828C-EE21-9E04-72C5942F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28D5260-FC6A-2BDF-3FC6-25F4BF9F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449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EBFF11-40F9-79E8-69E9-9B463DD1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CF519C-CA9D-36ED-6D11-3CC9FE8C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FD1EC33-517F-BF18-DA23-DA37F986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743DE89-6824-5F2D-A1A0-2563A8A7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272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6D7C9AE-778E-E975-56E2-8D530F59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8E460F-562E-3D0B-823F-0C81B17B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BF63679-4558-4034-0F54-3875C59A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020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2F88BF-B977-D2DA-2CB5-74C2CE61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235438-7414-B481-C3FD-FF777E19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71748C-6BBB-4D64-0794-58D495E99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4B8577-CF23-04CB-1CA0-3D99C9DF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408B60-36B0-AC5D-8A82-BEDF8EA6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7A4B4F-6494-3818-F64A-48BFD799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85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2FF73-7D29-1CCC-578F-DAD17BDF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B45066-C962-DDAA-C569-C957736E5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FA5A70-AA37-1864-D6A4-AA7C2C3E4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C52F74-F582-DDB9-29E5-1F0D2CEA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6F05B8-4051-A8BD-6E0B-207373B9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09AF7F-E9EC-4B3A-6E92-0508469D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10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06A07B-1289-8F5D-1917-325C09E1D5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DB7236-28C6-6C6E-F0E1-F17135E4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D5B222-C7B2-9D62-FC3A-29D856180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7B4EEE-774F-BF38-2016-3AD2740DC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E43B-D794-4244-8B2D-E74E1B6F7A90}" type="datetimeFigureOut">
              <a:rPr lang="x-none" smtClean="0"/>
              <a:t>19.12.2023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B98CDC-89A9-DA50-059F-B7FB8DE9E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CCD087-3441-253E-2437-B9F082A9C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3439-9F01-4C10-B784-D40082671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690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4CE27F-2973-4047-1B66-7D6C85768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254" y="1820756"/>
            <a:ext cx="7158181" cy="2355417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Мама, я могу говорить!!!</a:t>
            </a:r>
            <a:endParaRPr lang="x-none" sz="7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1E401E-D19F-F8E6-6842-37D17223C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254" y="4160688"/>
            <a:ext cx="7366532" cy="1277159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Рекомендации родителям по запуску речи у детей </a:t>
            </a:r>
          </a:p>
          <a:p>
            <a:r>
              <a:rPr lang="ru-RU" dirty="0" smtClean="0"/>
              <a:t>2-3 лет</a:t>
            </a:r>
          </a:p>
          <a:p>
            <a:pPr algn="r"/>
            <a:r>
              <a:rPr lang="ru-RU" sz="1800" dirty="0" smtClean="0"/>
              <a:t>Подготовила: воспитатель Тумасова Светлана Николаевна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111271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132" y="284738"/>
            <a:ext cx="8231909" cy="5541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Ориентиры развития речи ребенка раннего возраста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480" y="1043873"/>
            <a:ext cx="10520320" cy="513309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Уважаемые родители, если вашему ребёнку уже исполнилось 2,5-3 года, а он еще не говорит, общается с вами посредством мимики, жестов, отдельных звуков, это означает, что пора действовать, даже если в семье есть родственники, которые заговорили поздно.</a:t>
            </a:r>
          </a:p>
          <a:p>
            <a:r>
              <a:rPr lang="ru-RU" sz="1400" u="sng" dirty="0" smtClean="0"/>
              <a:t>Отметим некоторые значимые вехи</a:t>
            </a:r>
            <a:r>
              <a:rPr lang="ru-RU" sz="1400" dirty="0" smtClean="0"/>
              <a:t>: </a:t>
            </a:r>
          </a:p>
          <a:p>
            <a:pPr marL="0" indent="0">
              <a:buNone/>
            </a:pPr>
            <a:r>
              <a:rPr lang="ru-RU" sz="1400" dirty="0" smtClean="0"/>
              <a:t>3-6 </a:t>
            </a:r>
            <a:r>
              <a:rPr lang="ru-RU" sz="1400" dirty="0"/>
              <a:t>месяцев – ребенок пробует артикуляционный аппарат в действии и произносит много звуков.</a:t>
            </a:r>
          </a:p>
          <a:p>
            <a:pPr marL="0" indent="0">
              <a:buNone/>
            </a:pPr>
            <a:r>
              <a:rPr lang="ru-RU" sz="1400" dirty="0"/>
              <a:t>1 год – </a:t>
            </a:r>
            <a:r>
              <a:rPr lang="ru-RU" sz="1400" dirty="0" smtClean="0"/>
              <a:t>понимает названия предметов, узнает изображения на картинках,  первые </a:t>
            </a:r>
            <a:r>
              <a:rPr lang="ru-RU" sz="1400" dirty="0"/>
              <a:t>слова «мама», «дай», при хорошей норме развития до десяти слов.</a:t>
            </a:r>
          </a:p>
          <a:p>
            <a:pPr marL="0" indent="0">
              <a:buNone/>
            </a:pPr>
            <a:r>
              <a:rPr lang="ru-RU" sz="1400" dirty="0"/>
              <a:t>2 года – </a:t>
            </a:r>
            <a:r>
              <a:rPr lang="ru-RU" sz="1400" dirty="0" smtClean="0"/>
              <a:t>увеличения пассивного словаря (понимания речи взрослого), увеличение активного словаря (самостоятельное использование слов) до 80, построение </a:t>
            </a:r>
            <a:r>
              <a:rPr lang="ru-RU" sz="1400" dirty="0"/>
              <a:t>простой фразы из 3-4 слов.</a:t>
            </a:r>
          </a:p>
          <a:p>
            <a:pPr marL="0" indent="0">
              <a:buNone/>
            </a:pPr>
            <a:r>
              <a:rPr lang="ru-RU" sz="1400" dirty="0"/>
              <a:t>3 года – </a:t>
            </a:r>
            <a:r>
              <a:rPr lang="ru-RU" sz="1400" dirty="0" smtClean="0"/>
              <a:t>увеличение активного словаря до 150 слов, использование распространенных фраз, </a:t>
            </a:r>
            <a:r>
              <a:rPr lang="ru-RU" sz="1400" dirty="0"/>
              <a:t>ребенок много и хорошо говорит, читает стихи наизусть.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42" y="3650119"/>
            <a:ext cx="4393264" cy="29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5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Некоторые заблуждения и ошибки родителей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480" y="979136"/>
            <a:ext cx="10520320" cy="519782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Родители довольно, в выражении нежных чувств, подражают малышу, нарочно искажают свою речь. Степень этих искажений крайне разнообразна и поэтому могут нанести вред многим компонентам речевой системы ребенка. Тем </a:t>
            </a:r>
            <a:r>
              <a:rPr lang="ru-RU" sz="1400" u="sng" dirty="0" smtClean="0"/>
              <a:t>самым, родители сами лишают своего ребенка мотивации к  овладению полноценной речи</a:t>
            </a:r>
          </a:p>
          <a:p>
            <a:r>
              <a:rPr lang="ru-RU" sz="1400" dirty="0" smtClean="0"/>
              <a:t>Быстрая и неразборчивая речь родителей, также наносит сильнейший урон в овладении ребёнком правильной речью. </a:t>
            </a:r>
            <a:r>
              <a:rPr lang="ru-RU" sz="1400" u="sng" dirty="0" smtClean="0"/>
              <a:t>Ребенок не может разобрать услышанное, а следовательно не сможет полноценно воспроизвести это – речь становится «неряшливой» - в словах пропадают окончания, нарушается слоговая структура и согласование слов в предложении</a:t>
            </a:r>
          </a:p>
          <a:p>
            <a:r>
              <a:rPr lang="ru-RU" sz="1400" dirty="0" smtClean="0"/>
              <a:t>Темпы развития современного технического прогресса, чаще всего, имеют пагубное влияние на развитие речи ребенка раннего возраста. Игры на планшете, мультики, «говорящие» медведи и куклы чаще вредны для ребёнка. </a:t>
            </a:r>
            <a:r>
              <a:rPr lang="ru-RU" sz="1400" u="sng" dirty="0" smtClean="0"/>
              <a:t>Когда ребёнку отводится роль пассивного наблюдателя, необходимости говорить просто не возникает.</a:t>
            </a:r>
          </a:p>
          <a:p>
            <a:r>
              <a:rPr lang="ru-RU" sz="1400" dirty="0" smtClean="0"/>
              <a:t>Современный темп жизни и необходимость родителей в интенсивной отдаче рабочему процессу и карьерному росту, к сожалению,  не могут не сказываться на развитии речи ребёнка – </a:t>
            </a:r>
            <a:r>
              <a:rPr lang="ru-RU" sz="1400" u="sng" dirty="0" smtClean="0"/>
              <a:t>уставший родитель основная беда в усвоении речи ребенком. Родители не успевают полноценно контактировать с ребенком, уделять ему достаточного для полноценного развития времени. В следствие чего,  у современных дошкольников  наблюдается </a:t>
            </a:r>
            <a:r>
              <a:rPr lang="ru-RU" sz="1400" u="sng" dirty="0" err="1" smtClean="0"/>
              <a:t>оскуднение</a:t>
            </a:r>
            <a:r>
              <a:rPr lang="ru-RU" sz="1400" u="sng" dirty="0" smtClean="0"/>
              <a:t> словарного запаса. </a:t>
            </a:r>
          </a:p>
          <a:p>
            <a:endParaRPr lang="ru-RU" sz="1400" u="sng" dirty="0" smtClean="0"/>
          </a:p>
          <a:p>
            <a:pPr marL="0" indent="0">
              <a:buNone/>
            </a:pPr>
            <a:endParaRPr lang="ru-RU" sz="14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67" y="3916572"/>
            <a:ext cx="4413504" cy="27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591" y="161842"/>
            <a:ext cx="9328974" cy="677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Рекомендации родителям по «запуску» речи детей </a:t>
            </a:r>
            <a:br>
              <a:rPr lang="ru-RU" sz="2800" dirty="0" smtClean="0"/>
            </a:br>
            <a:r>
              <a:rPr lang="ru-RU" sz="2800" dirty="0" smtClean="0"/>
              <a:t>2-3 лет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572" y="922492"/>
            <a:ext cx="10504136" cy="525447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При отсутствии речи у ребенка, ее «запуск» ведется ежедневно в процессе режимных </a:t>
            </a:r>
            <a:r>
              <a:rPr lang="ru-RU" sz="1400" dirty="0" smtClean="0"/>
              <a:t>моментов:</a:t>
            </a:r>
          </a:p>
          <a:p>
            <a:r>
              <a:rPr lang="ru-RU" sz="1400" dirty="0"/>
              <a:t>Общаемся с ребенком в режиме одностороннего </a:t>
            </a:r>
            <a:r>
              <a:rPr lang="ru-RU" sz="1400" dirty="0" smtClean="0"/>
              <a:t>диалога - </a:t>
            </a:r>
            <a:r>
              <a:rPr lang="ru-RU" sz="1400" dirty="0"/>
              <a:t>в</a:t>
            </a:r>
            <a:r>
              <a:rPr lang="ru-RU" sz="1400" dirty="0" smtClean="0"/>
              <a:t>зрослый </a:t>
            </a:r>
            <a:r>
              <a:rPr lang="ru-RU" sz="1400" dirty="0"/>
              <a:t>не просто рассказывает и комментирует все увиденное ребенку, а обозначив какую-то ситуацию, постоянно задает по ней вопросы. Такие ситуации берутся ежедневно из бытовых моментов. Пример. «Саша, пошли мыть руки! Саша, что мы пойдем делать?» Взрослый сам же и отвечает, дает речевой образец – «Мыть руки!» «Что мы пойдем мыть? Руки или ноги? – руки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Не поправляем ребёнка (в начале процесса запуска речи) если он повторяет или отвечает с искажением слов, а снова даем верный образец - </a:t>
            </a:r>
            <a:r>
              <a:rPr lang="ru-RU" sz="1400" dirty="0"/>
              <a:t>«Пошли гулять? Куда мы пойдем?» Ребенок отвечает: «ять». Взрослый: «Правильно, гулять</a:t>
            </a:r>
            <a:r>
              <a:rPr lang="ru-RU" sz="1400" dirty="0" smtClean="0"/>
              <a:t>!»</a:t>
            </a:r>
          </a:p>
          <a:p>
            <a:r>
              <a:rPr lang="ru-RU" sz="1400" dirty="0"/>
              <a:t>Нужно стараться говорить одними и теми же словами, короткими фразами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Петь колыбельные. Они очень важны в процессе овладения ребенком речью. От того, какие песни пела ребенку мать, и пела ли она их вообще, зависит характер маленького человека, его физическое здоровье, степень его психологической устойчивости</a:t>
            </a:r>
            <a:r>
              <a:rPr lang="ru-RU" sz="1400" dirty="0" smtClean="0"/>
              <a:t>. </a:t>
            </a:r>
            <a:r>
              <a:rPr lang="ru-RU" sz="1400" dirty="0"/>
              <a:t>Чтение и пение колыбельных развивают память, обогащают словарный запас, развлекают и одновременно успокаивают ребенка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09" y="4556594"/>
            <a:ext cx="3151453" cy="2191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74" y="4824550"/>
            <a:ext cx="3651504" cy="1923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1" y="3589165"/>
            <a:ext cx="2256195" cy="31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345" y="186118"/>
            <a:ext cx="9790219" cy="6528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Рекомендации родителям по «запуску» речи детей </a:t>
            </a:r>
            <a:br>
              <a:rPr lang="ru-RU" sz="2800" dirty="0"/>
            </a:br>
            <a:r>
              <a:rPr lang="ru-RU" sz="2800" dirty="0"/>
              <a:t>2-3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572" y="849664"/>
            <a:ext cx="10512228" cy="5327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2. </a:t>
            </a:r>
            <a:r>
              <a:rPr lang="ru-RU" sz="1400" dirty="0"/>
              <a:t>Выполнять простую артикуляционную </a:t>
            </a:r>
            <a:r>
              <a:rPr lang="ru-RU" sz="1400" dirty="0" smtClean="0"/>
              <a:t>гимнастику: </a:t>
            </a:r>
          </a:p>
          <a:p>
            <a:r>
              <a:rPr lang="ru-RU" sz="1400" dirty="0"/>
              <a:t>Важно говорить с ребенком так, чтобы глаза родителя были на одном уровне с его глазами, чтобы он хорошо видел артикуляцию</a:t>
            </a:r>
            <a:r>
              <a:rPr lang="ru-RU" sz="1400" dirty="0" smtClean="0"/>
              <a:t>. </a:t>
            </a:r>
            <a:r>
              <a:rPr lang="ru-RU" sz="1400" dirty="0"/>
              <a:t>Следует петь и говорить четко, немного утрированно так, чтобы ребенок видел органы артикуляции.  Практиковать изолированное звукопроизношение, делая акцент на более трудные звуки (например, [р]). Специально открывать рот </a:t>
            </a:r>
            <a:r>
              <a:rPr lang="ru-RU" sz="1400" dirty="0" err="1"/>
              <a:t>пошире</a:t>
            </a:r>
            <a:r>
              <a:rPr lang="ru-RU" sz="1400" dirty="0"/>
              <a:t>, чтобы ребенок мог увидеть движения языка. </a:t>
            </a:r>
            <a:endParaRPr lang="ru-RU" sz="1400" dirty="0" smtClean="0"/>
          </a:p>
          <a:p>
            <a:r>
              <a:rPr lang="ru-RU" sz="1400" dirty="0"/>
              <a:t>«</a:t>
            </a:r>
            <a:r>
              <a:rPr lang="ru-RU" sz="1400" dirty="0" err="1"/>
              <a:t>Бегемотик</a:t>
            </a:r>
            <a:r>
              <a:rPr lang="ru-RU" sz="1400" dirty="0"/>
              <a:t>» (широко открываем ротик), </a:t>
            </a:r>
            <a:r>
              <a:rPr lang="ru-RU" sz="1400" dirty="0" err="1" smtClean="0"/>
              <a:t>пропевая</a:t>
            </a:r>
            <a:r>
              <a:rPr lang="ru-RU" sz="1400" dirty="0" smtClean="0"/>
              <a:t> звук </a:t>
            </a:r>
            <a:r>
              <a:rPr lang="ru-RU" sz="1400" dirty="0"/>
              <a:t>АААА, </a:t>
            </a:r>
            <a:r>
              <a:rPr lang="ru-RU" sz="1400" dirty="0" smtClean="0"/>
              <a:t>«Кит» </a:t>
            </a:r>
            <a:r>
              <a:rPr lang="ru-RU" sz="1400" dirty="0"/>
              <a:t>(улыбочка) можно спеть звук ИИИИ, «Слоник» (губки вперед трубочкой) можно спеть звук УУУУУ. </a:t>
            </a:r>
            <a:endParaRPr lang="ru-RU" sz="1400" dirty="0" smtClean="0"/>
          </a:p>
          <a:p>
            <a:r>
              <a:rPr lang="ru-RU" sz="1400" dirty="0"/>
              <a:t>Варьировать голос по высоте и силе в процессе </a:t>
            </a:r>
            <a:r>
              <a:rPr lang="ru-RU" sz="1400" dirty="0" smtClean="0"/>
              <a:t>звукоподражания</a:t>
            </a:r>
          </a:p>
          <a:p>
            <a:r>
              <a:rPr lang="ru-RU" sz="1400" dirty="0"/>
              <a:t>Развитие дыхания </a:t>
            </a:r>
            <a:r>
              <a:rPr lang="ru-RU" sz="1400" dirty="0" smtClean="0"/>
              <a:t>(очень важно </a:t>
            </a:r>
            <a:r>
              <a:rPr lang="ru-RU" sz="1400" dirty="0"/>
              <a:t>для речи!) – </a:t>
            </a:r>
            <a:r>
              <a:rPr lang="ru-RU" sz="1400" dirty="0" smtClean="0"/>
              <a:t>выдуваем мыльные </a:t>
            </a:r>
            <a:r>
              <a:rPr lang="ru-RU" sz="1400" dirty="0"/>
              <a:t>пузыри, дуем на перышки, ватку, дуем в трубочки, свистки, </a:t>
            </a:r>
            <a:r>
              <a:rPr lang="ru-RU" sz="1400" dirty="0" smtClean="0"/>
              <a:t>дудочки, сдуваем «шапочку» с одуванчика. </a:t>
            </a:r>
            <a:r>
              <a:rPr lang="ru-RU" sz="1400" dirty="0"/>
              <a:t> </a:t>
            </a:r>
            <a:r>
              <a:rPr lang="ru-RU" sz="1400" dirty="0" smtClean="0"/>
              <a:t>В процессе приема пищи, показываем как остудить еду с помощью выдуваемого воздуха. Стараемся следить чтобы воздушная струя становилась раз от разу длиннее и сильнее.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77" y="3795292"/>
            <a:ext cx="3549267" cy="2702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31" y="3704224"/>
            <a:ext cx="4332092" cy="27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4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028" y="121382"/>
            <a:ext cx="9466538" cy="71754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Рекомендации родителям по «запуску» речи детей </a:t>
            </a:r>
            <a:br>
              <a:rPr lang="ru-RU" sz="2800" dirty="0"/>
            </a:br>
            <a:r>
              <a:rPr lang="ru-RU" sz="2800" dirty="0"/>
              <a:t>2-3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664" y="930584"/>
            <a:ext cx="10504136" cy="524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3. Важен эмоциональный контакт с ребенком и эмоционально выразительный разговор, интонированное чтение сказок, </a:t>
            </a:r>
            <a:r>
              <a:rPr lang="ru-RU" sz="1400" dirty="0" err="1"/>
              <a:t>потешек</a:t>
            </a:r>
            <a:r>
              <a:rPr lang="ru-RU" sz="1400" dirty="0"/>
              <a:t>. Почему это важно? Потому что маленький ребенок, в первую очередь воспринимает интонацию, а уж затем смысл слов. Эмоционально окрашенную речь ему легче воспринимать, так проще запоминаются новые слова.</a:t>
            </a:r>
          </a:p>
          <a:p>
            <a:r>
              <a:rPr lang="ru-RU" sz="1400" dirty="0"/>
              <a:t>Учим ребенка слушать книги: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1 этап - рассматривание книг вместе с ребенком.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2 этап - драматизации с игрушками.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3 этап - рассказывание сказки или коротенькой истории из книжки (именно рассказывание: облегченными словами, короткими фразами, понятными ребенку</a:t>
            </a:r>
            <a:r>
              <a:rPr lang="ru-RU" sz="1400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ru-RU" sz="1400" dirty="0" err="1"/>
              <a:t>Декламирование</a:t>
            </a:r>
            <a:r>
              <a:rPr lang="ru-RU" sz="1400" dirty="0"/>
              <a:t> стихов ребенку. Это один из самых действенных </a:t>
            </a:r>
            <a:r>
              <a:rPr lang="ru-RU" sz="1400" dirty="0" smtClean="0"/>
              <a:t>приемов. Как </a:t>
            </a:r>
            <a:r>
              <a:rPr lang="ru-RU" sz="1400" dirty="0"/>
              <a:t>же правильно читать стихи ребенку? </a:t>
            </a:r>
            <a:endParaRPr lang="ru-RU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Сажаем </a:t>
            </a:r>
            <a:r>
              <a:rPr lang="ru-RU" sz="1400" dirty="0"/>
              <a:t>ребенка на колени и, покачивая малыша, декламируем медленно и монотонно без выражения стихотворение, растягивая гласные. Этот прием называется </a:t>
            </a:r>
            <a:r>
              <a:rPr lang="ru-RU" sz="1400" dirty="0" err="1"/>
              <a:t>мелоритмодекламация</a:t>
            </a:r>
            <a:r>
              <a:rPr lang="ru-RU" sz="1400" dirty="0"/>
              <a:t>, и он очень действенен для запуска речи у неговорящего ребенка. Например, </a:t>
            </a:r>
            <a:r>
              <a:rPr lang="ru-RU" sz="1400" dirty="0" err="1"/>
              <a:t>Му</a:t>
            </a:r>
            <a:r>
              <a:rPr lang="ru-RU" sz="1400" dirty="0"/>
              <a:t>-ха, </a:t>
            </a:r>
            <a:r>
              <a:rPr lang="ru-RU" sz="1400" dirty="0" err="1"/>
              <a:t>му</a:t>
            </a:r>
            <a:r>
              <a:rPr lang="ru-RU" sz="1400" dirty="0"/>
              <a:t>-ха, </a:t>
            </a:r>
            <a:r>
              <a:rPr lang="ru-RU" sz="1400" dirty="0" err="1"/>
              <a:t>Цо</a:t>
            </a:r>
            <a:r>
              <a:rPr lang="ru-RU" sz="1400" dirty="0"/>
              <a:t>-ко-</a:t>
            </a:r>
            <a:r>
              <a:rPr lang="ru-RU" sz="1400" dirty="0" err="1"/>
              <a:t>туха</a:t>
            </a:r>
            <a:r>
              <a:rPr lang="ru-RU" sz="1400" dirty="0"/>
              <a:t>, </a:t>
            </a:r>
            <a:r>
              <a:rPr lang="ru-RU" sz="1400" dirty="0" err="1"/>
              <a:t>по-зо-ло-чен-ное</a:t>
            </a:r>
            <a:r>
              <a:rPr lang="ru-RU" sz="1400" dirty="0"/>
              <a:t> </a:t>
            </a:r>
            <a:r>
              <a:rPr lang="ru-RU" sz="1400" dirty="0" err="1"/>
              <a:t>брю</a:t>
            </a:r>
            <a:r>
              <a:rPr lang="ru-RU" sz="1400" dirty="0"/>
              <a:t>-хо и т.д. После нескольких раз чтения стихотворения ребенку таким образом в конце строки делаем паузу, давая возможность малышу закончить </a:t>
            </a:r>
            <a:r>
              <a:rPr lang="ru-RU" sz="1400" dirty="0" smtClean="0"/>
              <a:t>фразу. (все </a:t>
            </a:r>
            <a:r>
              <a:rPr lang="ru-RU" sz="1400" dirty="0"/>
              <a:t>стихи К. И. Чуковского, А. </a:t>
            </a:r>
            <a:r>
              <a:rPr lang="ru-RU" sz="1400" dirty="0" err="1"/>
              <a:t>Барто</a:t>
            </a:r>
            <a:r>
              <a:rPr lang="ru-RU" sz="1400" dirty="0"/>
              <a:t>, Е. </a:t>
            </a:r>
            <a:r>
              <a:rPr lang="ru-RU" sz="1400" dirty="0" err="1"/>
              <a:t>Благилиной</a:t>
            </a:r>
            <a:r>
              <a:rPr lang="ru-RU" sz="1400" dirty="0"/>
              <a:t>, И </a:t>
            </a:r>
            <a:r>
              <a:rPr lang="ru-RU" sz="1400" dirty="0" err="1"/>
              <a:t>Токмаковой</a:t>
            </a:r>
            <a:r>
              <a:rPr lang="ru-RU" sz="1400" dirty="0"/>
              <a:t>, С. Маршака, русские народные </a:t>
            </a:r>
            <a:r>
              <a:rPr lang="ru-RU" sz="1400" dirty="0" smtClean="0"/>
              <a:t>потешки) 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43" y="4489599"/>
            <a:ext cx="3103465" cy="20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5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567" y="186117"/>
            <a:ext cx="9506998" cy="652805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Рекомендации родителям по «запуску» речи детей </a:t>
            </a:r>
            <a:br>
              <a:rPr lang="ru-RU" sz="2800" dirty="0"/>
            </a:br>
            <a:r>
              <a:rPr lang="ru-RU" sz="2800" dirty="0"/>
              <a:t>2-3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756" y="922492"/>
            <a:ext cx="10496044" cy="5254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4. Называйте </a:t>
            </a:r>
            <a:r>
              <a:rPr lang="ru-RU" sz="1400" dirty="0"/>
              <a:t>вещи своими именами (особенно актуально для детей, которые уже начали говорить и накапливать активный словарный запас). Например, вместо того, чтобы на каждый вид транспорта постоянно говорить ребенку "</a:t>
            </a:r>
            <a:r>
              <a:rPr lang="ru-RU" sz="1400" dirty="0" err="1"/>
              <a:t>бибика</a:t>
            </a:r>
            <a:r>
              <a:rPr lang="ru-RU" sz="1400" dirty="0"/>
              <a:t> или машинка", говорите: машина, легковой автомобиль, автобус, троллейбус, трамвай, трактор, экскаватор, грейдер и т.д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5. </a:t>
            </a:r>
            <a:r>
              <a:rPr lang="ru-RU" sz="1400" dirty="0"/>
              <a:t>Не старайтесь говорить все слова только лишь в уменьшительно-ласкательной форме. Проговаривайте их как в полной (например: курица), так и в уменьшительно-ласкательной форме (курочка). И не забывайте про синонимы, чтобы обогащать словарь (наседка, </a:t>
            </a:r>
            <a:r>
              <a:rPr lang="ru-RU" sz="1400" dirty="0" err="1"/>
              <a:t>клушка</a:t>
            </a:r>
            <a:r>
              <a:rPr lang="ru-RU" sz="1400" dirty="0"/>
              <a:t>, несушка и т.д.). Употребляйте уменьшительно-ласкательные формы адекватно ситуации. Например: малыш насыпает в формочку </a:t>
            </a:r>
            <a:r>
              <a:rPr lang="ru-RU" sz="1400" i="1" dirty="0"/>
              <a:t>песочек</a:t>
            </a:r>
            <a:r>
              <a:rPr lang="ru-RU" sz="1400" dirty="0"/>
              <a:t>; а экскаватор высыпает </a:t>
            </a:r>
            <a:r>
              <a:rPr lang="ru-RU" sz="1400" i="1" dirty="0"/>
              <a:t>песок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 smtClean="0"/>
              <a:t>6. </a:t>
            </a:r>
            <a:r>
              <a:rPr lang="ru-RU" sz="1400" dirty="0"/>
              <a:t>Стараться не вставлять в каждую свою фразу бессмысленных восклицаний: ой, какой!, ой, какая! Заменяйте эти слова на информативные: желтый, большой, твердый и т.д.</a:t>
            </a:r>
          </a:p>
          <a:p>
            <a:pPr marL="0" indent="0">
              <a:buNone/>
            </a:pPr>
            <a:r>
              <a:rPr lang="ru-RU" sz="1400" dirty="0" smtClean="0"/>
              <a:t>7. </a:t>
            </a:r>
            <a:r>
              <a:rPr lang="ru-RU" sz="1400" dirty="0"/>
              <a:t>Когда играете с малышом в игрушки, вместо указательного местоимения “это” (например, “возьми это, ставь сюда”) называйте конкретные существительные для развития пассивного словаря. Например, возьми маленький кубик и поставь его на большой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8. Последняя рекомендация, но не в коем случае, не по её значению, это развитие общей крупной и мелкой моторики – простая зарядка и манипуляции с предметами и материалами значительно ускорят речевое  развитие ребёнка.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0" y="4008080"/>
            <a:ext cx="3965047" cy="2489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70" y="4007581"/>
            <a:ext cx="3320431" cy="24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4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021" y="2613727"/>
            <a:ext cx="8366021" cy="9791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Удачи!</a:t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880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969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Мама, я могу говорить!!!</vt:lpstr>
      <vt:lpstr>Ориентиры развития речи ребенка раннего возраста</vt:lpstr>
      <vt:lpstr>Некоторые заблуждения и ошибки родителей</vt:lpstr>
      <vt:lpstr>Рекомендации родителям по «запуску» речи детей  2-3 лет</vt:lpstr>
      <vt:lpstr>Рекомендации родителям по «запуску» речи детей  2-3 лет</vt:lpstr>
      <vt:lpstr>Рекомендации родителям по «запуску» речи детей  2-3 лет</vt:lpstr>
      <vt:lpstr>Рекомендации родителям по «запуску» речи детей  2-3 лет</vt:lpstr>
      <vt:lpstr>Удачи!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Admin777</cp:lastModifiedBy>
  <cp:revision>33</cp:revision>
  <dcterms:created xsi:type="dcterms:W3CDTF">2023-02-03T10:35:15Z</dcterms:created>
  <dcterms:modified xsi:type="dcterms:W3CDTF">2023-12-19T20:03:14Z</dcterms:modified>
</cp:coreProperties>
</file>