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3" r:id="rId3"/>
    <p:sldId id="277" r:id="rId4"/>
    <p:sldId id="259" r:id="rId5"/>
    <p:sldId id="260" r:id="rId6"/>
    <p:sldId id="261" r:id="rId7"/>
    <p:sldId id="262" r:id="rId8"/>
    <p:sldId id="266" r:id="rId9"/>
    <p:sldId id="265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86" d="100"/>
          <a:sy n="86" d="100"/>
        </p:scale>
        <p:origin x="15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9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47B495B-EE70-4084-AB50-002FF5837270}" type="datetimeFigureOut">
              <a:rPr lang="ru-RU" smtClean="0"/>
              <a:pPr/>
              <a:t>вт 19.12.23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4E0FFF2-17BF-46AA-BE77-2E7089778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495B-EE70-4084-AB50-002FF5837270}" type="datetimeFigureOut">
              <a:rPr lang="ru-RU" smtClean="0"/>
              <a:pPr/>
              <a:t>вт 19.12.23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FFF2-17BF-46AA-BE77-2E7089778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495B-EE70-4084-AB50-002FF5837270}" type="datetimeFigureOut">
              <a:rPr lang="ru-RU" smtClean="0"/>
              <a:pPr/>
              <a:t>вт 19.12.23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FFF2-17BF-46AA-BE77-2E7089778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495B-EE70-4084-AB50-002FF5837270}" type="datetimeFigureOut">
              <a:rPr lang="ru-RU" smtClean="0"/>
              <a:pPr/>
              <a:t>вт 19.12.23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FFF2-17BF-46AA-BE77-2E7089778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495B-EE70-4084-AB50-002FF5837270}" type="datetimeFigureOut">
              <a:rPr lang="ru-RU" smtClean="0"/>
              <a:pPr/>
              <a:t>вт 19.12.23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FFF2-17BF-46AA-BE77-2E7089778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495B-EE70-4084-AB50-002FF5837270}" type="datetimeFigureOut">
              <a:rPr lang="ru-RU" smtClean="0"/>
              <a:pPr/>
              <a:t>вт 19.12.23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FFF2-17BF-46AA-BE77-2E7089778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7B495B-EE70-4084-AB50-002FF5837270}" type="datetimeFigureOut">
              <a:rPr lang="ru-RU" smtClean="0"/>
              <a:pPr/>
              <a:t>вт 19.12.23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E0FFF2-17BF-46AA-BE77-2E7089778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47B495B-EE70-4084-AB50-002FF5837270}" type="datetimeFigureOut">
              <a:rPr lang="ru-RU" smtClean="0"/>
              <a:pPr/>
              <a:t>вт 19.12.23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4E0FFF2-17BF-46AA-BE77-2E7089778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495B-EE70-4084-AB50-002FF5837270}" type="datetimeFigureOut">
              <a:rPr lang="ru-RU" smtClean="0"/>
              <a:pPr/>
              <a:t>вт 19.12.23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FFF2-17BF-46AA-BE77-2E7089778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495B-EE70-4084-AB50-002FF5837270}" type="datetimeFigureOut">
              <a:rPr lang="ru-RU" smtClean="0"/>
              <a:pPr/>
              <a:t>вт 19.12.23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FFF2-17BF-46AA-BE77-2E7089778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495B-EE70-4084-AB50-002FF5837270}" type="datetimeFigureOut">
              <a:rPr lang="ru-RU" smtClean="0"/>
              <a:pPr/>
              <a:t>вт 19.12.23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FFF2-17BF-46AA-BE77-2E7089778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47B495B-EE70-4084-AB50-002FF5837270}" type="datetimeFigureOut">
              <a:rPr lang="ru-RU" smtClean="0"/>
              <a:pPr/>
              <a:t>вт 19.12.23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4E0FFF2-17BF-46AA-BE77-2E7089778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"/>
            <a:ext cx="8458200" cy="2708919"/>
          </a:xfrm>
        </p:spPr>
        <p:txBody>
          <a:bodyPr/>
          <a:lstStyle/>
          <a:p>
            <a:pPr algn="l"/>
            <a:r>
              <a:rPr lang="ru-RU" sz="4400" i="1" dirty="0" smtClean="0">
                <a:solidFill>
                  <a:srgbClr val="FFFF00"/>
                </a:solidFill>
                <a:latin typeface="Constantia" pitchFamily="18" charset="0"/>
              </a:rPr>
              <a:t>«РЕБЁНОК </a:t>
            </a:r>
            <a:br>
              <a:rPr lang="ru-RU" sz="4400" i="1" dirty="0" smtClean="0">
                <a:solidFill>
                  <a:srgbClr val="FFFF00"/>
                </a:solidFill>
                <a:latin typeface="Constantia" pitchFamily="18" charset="0"/>
              </a:rPr>
            </a:br>
            <a:r>
              <a:rPr lang="ru-RU" sz="4400" i="1" dirty="0" smtClean="0">
                <a:solidFill>
                  <a:srgbClr val="FFFF00"/>
                </a:solidFill>
                <a:latin typeface="Constantia" pitchFamily="18" charset="0"/>
              </a:rPr>
              <a:t>НА ПОРОГЕ ШКОЛЫ</a:t>
            </a:r>
            <a:r>
              <a:rPr lang="ru-RU" dirty="0" smtClean="0">
                <a:solidFill>
                  <a:srgbClr val="FFFF00"/>
                </a:solidFill>
              </a:rPr>
              <a:t>»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221088"/>
            <a:ext cx="2952000" cy="2288696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Яструбенская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Ольга Фёдоровна, воспитатель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452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«Бусинка» г. о. Самара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ьга\Desktop\62354961_11cb2637210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4536504" cy="2664296"/>
          </a:xfrm>
          <a:prstGeom prst="rect">
            <a:avLst/>
          </a:prstGeom>
          <a:noFill/>
        </p:spPr>
      </p:pic>
      <p:pic>
        <p:nvPicPr>
          <p:cNvPr id="4" name="Неизвестен - Учат в школе минус хореография музыка изо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  <a:latin typeface="+mn-lt"/>
              </a:rPr>
              <a:t>СПАСИБО </a:t>
            </a:r>
            <a:br>
              <a:rPr lang="ru-RU" sz="4800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4800" i="1" dirty="0" smtClean="0">
                <a:solidFill>
                  <a:srgbClr val="FF0000"/>
                </a:solidFill>
                <a:latin typeface="+mn-lt"/>
              </a:rPr>
              <a:t>ЗА ВНИМАНИЕ!</a:t>
            </a:r>
            <a:endParaRPr lang="ru-RU" sz="48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194" name="Picture 2" descr="C:\Users\Ольга\Desktop\card_1314799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5"/>
            <a:ext cx="7632848" cy="39959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Психологическая готовность содержит в себе следующие компоненты:</a:t>
            </a:r>
          </a:p>
          <a:p>
            <a:pPr lvl="0"/>
            <a:r>
              <a:rPr lang="ru-RU" sz="2400" i="1" dirty="0" smtClean="0"/>
              <a:t>- интеллектуальная</a:t>
            </a:r>
          </a:p>
          <a:p>
            <a:pPr lvl="0"/>
            <a:r>
              <a:rPr lang="ru-RU" sz="2400" i="1" dirty="0" smtClean="0"/>
              <a:t>- мотивационная готовность</a:t>
            </a:r>
          </a:p>
          <a:p>
            <a:pPr lvl="0"/>
            <a:r>
              <a:rPr lang="ru-RU" sz="2400" i="1" dirty="0" smtClean="0"/>
              <a:t>- волевая</a:t>
            </a:r>
          </a:p>
          <a:p>
            <a:pPr lvl="0"/>
            <a:r>
              <a:rPr lang="ru-RU" sz="2400" i="1" dirty="0" smtClean="0"/>
              <a:t>- коммуникативная</a:t>
            </a:r>
          </a:p>
          <a:p>
            <a:pPr lvl="0"/>
            <a:r>
              <a:rPr lang="ru-RU" sz="2400" i="1" dirty="0" smtClean="0"/>
              <a:t>- развитие мелкой моторики руки</a:t>
            </a:r>
            <a:endParaRPr lang="ru-RU" sz="2400" i="1" dirty="0"/>
          </a:p>
        </p:txBody>
      </p:sp>
      <p:pic>
        <p:nvPicPr>
          <p:cNvPr id="1026" name="Picture 2" descr="C:\Users\Ольга\Desktop\13030139_w640_h640_ucheb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132856"/>
            <a:ext cx="3456384" cy="43881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45624" cy="158417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+mn-lt"/>
              </a:rPr>
              <a:t>Интеллектуальная  готовность </a:t>
            </a:r>
            <a:r>
              <a:rPr lang="ru-RU" sz="2400" i="1" dirty="0" smtClean="0">
                <a:latin typeface="+mn-lt"/>
              </a:rPr>
              <a:t>ребёнка к школе заключается в определённом кругозоре , запасе конкретных знаний , понимании основных закономерностей.</a:t>
            </a:r>
            <a:endParaRPr lang="ru-RU" sz="2400" i="1" dirty="0">
              <a:latin typeface="+mn-lt"/>
            </a:endParaRPr>
          </a:p>
        </p:txBody>
      </p:sp>
      <p:pic>
        <p:nvPicPr>
          <p:cNvPr id="5" name="Picture 2" descr="C:\Users\Ольга\Desktop\242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7488832" cy="42484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b96a6f28197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7848872" cy="4752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98072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Мотивационная готовность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– </a:t>
            </a:r>
            <a:r>
              <a:rPr lang="ru-RU" sz="2400" i="1" dirty="0" smtClean="0"/>
              <a:t>это наличие у детей желания учиться.</a:t>
            </a:r>
            <a:endParaRPr lang="ru-RU" sz="2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764704"/>
            <a:ext cx="871296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FF0000"/>
                </a:solidFill>
              </a:rPr>
              <a:t>Волевая готовность </a:t>
            </a:r>
            <a:r>
              <a:rPr lang="ru-RU" sz="2400" i="1" dirty="0" smtClean="0"/>
              <a:t>- это способность ребенка напряженно трудиться, делая то, что от него требует учитель, режим школьной жизни. Ребенок должен уметь управлять своим поведением, умственной деятельностью.</a:t>
            </a:r>
            <a:endParaRPr lang="ru-RU" sz="2400" i="1" dirty="0" smtClean="0"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i="1" dirty="0" smtClean="0"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075" name="Picture 3" descr="C:\Users\Ольга\Desktop\09124c232a92fa136472642ee7004c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8352928" cy="39639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918155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FF0000"/>
                </a:solidFill>
              </a:rPr>
              <a:t>Коммуникативная готовность</a:t>
            </a:r>
            <a:r>
              <a:rPr lang="ru-RU" sz="2400" i="1" dirty="0" smtClean="0"/>
              <a:t>  ребёнка к школе  – это его готовность к новым формам общения, новому отношению к окружающему миру и самому себе 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099" name="Picture 3" descr="C:\Users\Ольга\Desktop\iCAM66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92896"/>
            <a:ext cx="5688631" cy="40324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897431"/>
            <a:ext cx="86409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 </a:t>
            </a:r>
            <a:r>
              <a:rPr lang="ru-RU" sz="2400" i="1" dirty="0" smtClean="0"/>
              <a:t> </a:t>
            </a:r>
            <a:r>
              <a:rPr lang="ru-RU" sz="2400" i="1" dirty="0" smtClean="0">
                <a:solidFill>
                  <a:srgbClr val="FF0000"/>
                </a:solidFill>
              </a:rPr>
              <a:t>Мелкая моторика </a:t>
            </a:r>
            <a:r>
              <a:rPr lang="ru-RU" sz="2400" i="1" dirty="0" smtClean="0"/>
              <a:t>— это способность человека выполнять мелкие и точные движения кистями и пальцами рук и ног в результате скоординированных действий трех систем: нервной, мышечной и костной.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122" name="Picture 2" descr="C:\Users\Ольга\Desktop\bfd219d17b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8424936" cy="39604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005988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/>
              <a:t>Понятие </a:t>
            </a:r>
            <a:r>
              <a:rPr lang="ru-RU" sz="2400" i="1" dirty="0" smtClean="0">
                <a:solidFill>
                  <a:srgbClr val="FF0000"/>
                </a:solidFill>
              </a:rPr>
              <a:t>«школьная </a:t>
            </a:r>
            <a:r>
              <a:rPr lang="ru-RU" sz="2400" i="1" dirty="0" err="1" smtClean="0">
                <a:solidFill>
                  <a:srgbClr val="FF0000"/>
                </a:solidFill>
              </a:rPr>
              <a:t>дезадаптация</a:t>
            </a:r>
            <a:r>
              <a:rPr lang="ru-RU" sz="2400" i="1" dirty="0" smtClean="0">
                <a:solidFill>
                  <a:srgbClr val="FF0000"/>
                </a:solidFill>
              </a:rPr>
              <a:t>» </a:t>
            </a:r>
            <a:r>
              <a:rPr lang="ru-RU" sz="2400" i="1" dirty="0" smtClean="0"/>
              <a:t>стало использоваться в последние годы для описания различных проблем и трудностей, возникающих у детей различного возраста в связи с обучением в школе.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147" name="Picture 3" descr="C:\Users\Ольга\Desktop\deti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61048"/>
            <a:ext cx="4104456" cy="2592288"/>
          </a:xfrm>
          <a:prstGeom prst="rect">
            <a:avLst/>
          </a:prstGeom>
          <a:noFill/>
        </p:spPr>
      </p:pic>
      <p:pic>
        <p:nvPicPr>
          <p:cNvPr id="1026" name="Picture 2" descr="C:\Users\Ольга\Desktop\iCAI13D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4176464" cy="37444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722600"/>
            <a:ext cx="734481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Мы поможем нашим детям, если наше отношение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 ним будет включать: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Принятие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Внимание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Признание (уважение)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Одобрение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Теплые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чувства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170" name="Picture 2" descr="C:\Users\Ольга\Desktop\28haxixm4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40968"/>
            <a:ext cx="5472608" cy="37170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154</TotalTime>
  <Words>226</Words>
  <Application>Microsoft Office PowerPoint</Application>
  <PresentationFormat>Экран (4:3)</PresentationFormat>
  <Paragraphs>26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Constantia</vt:lpstr>
      <vt:lpstr>Georgia</vt:lpstr>
      <vt:lpstr>Times New Roman</vt:lpstr>
      <vt:lpstr>Trebuchet MS</vt:lpstr>
      <vt:lpstr>Wingdings 2</vt:lpstr>
      <vt:lpstr>Городская</vt:lpstr>
      <vt:lpstr>«РЕБЁНОК  НА ПОРОГЕ ШКОЛЫ» </vt:lpstr>
      <vt:lpstr>Презентация PowerPoint</vt:lpstr>
      <vt:lpstr>Интеллектуальная  готовность ребёнка к школе заключается в определённом кругозоре , запасе конкретных знаний , понимании основных закономерностей.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ASUS</cp:lastModifiedBy>
  <cp:revision>30</cp:revision>
  <dcterms:created xsi:type="dcterms:W3CDTF">2013-10-29T15:42:39Z</dcterms:created>
  <dcterms:modified xsi:type="dcterms:W3CDTF">2023-12-19T17:22:28Z</dcterms:modified>
</cp:coreProperties>
</file>