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media1.mp3" ContentType="application/vnd.sun.star.media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19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924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924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924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924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924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20312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2760480"/>
            <a:ext cx="2649600" cy="142200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048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120"/>
            <a:ext cx="401580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0480"/>
            <a:ext cx="8229240" cy="142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924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924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523160"/>
            <a:ext cx="777096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4015080" cy="298116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880" y="1203120"/>
            <a:ext cx="4015080" cy="298116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924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924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vide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7"/>
          <p:cNvSpPr/>
          <p:nvPr/>
        </p:nvSpPr>
        <p:spPr>
          <a:xfrm>
            <a:off x="5472000" y="-808920"/>
            <a:ext cx="1890720" cy="1893960"/>
          </a:xfrm>
          <a:prstGeom prst="ellipse">
            <a:avLst/>
          </a:prstGeom>
          <a:solidFill>
            <a:srgbClr val="bae36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Oval 8"/>
          <p:cNvSpPr/>
          <p:nvPr/>
        </p:nvSpPr>
        <p:spPr>
          <a:xfrm>
            <a:off x="7148520" y="46800"/>
            <a:ext cx="182880" cy="182880"/>
          </a:xfrm>
          <a:prstGeom prst="ellipse">
            <a:avLst/>
          </a:prstGeom>
          <a:solidFill>
            <a:srgbClr val="6eab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Oval 9"/>
          <p:cNvSpPr/>
          <p:nvPr/>
        </p:nvSpPr>
        <p:spPr>
          <a:xfrm>
            <a:off x="4967280" y="680040"/>
            <a:ext cx="1274760" cy="127980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Oval 10"/>
          <p:cNvSpPr/>
          <p:nvPr/>
        </p:nvSpPr>
        <p:spPr>
          <a:xfrm>
            <a:off x="6383160" y="714960"/>
            <a:ext cx="779760" cy="779760"/>
          </a:xfrm>
          <a:prstGeom prst="ellipse">
            <a:avLst/>
          </a:prstGeom>
          <a:solidFill>
            <a:srgbClr val="ed9b38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Oval 11"/>
          <p:cNvSpPr/>
          <p:nvPr/>
        </p:nvSpPr>
        <p:spPr>
          <a:xfrm>
            <a:off x="7386480" y="157680"/>
            <a:ext cx="379440" cy="376560"/>
          </a:xfrm>
          <a:prstGeom prst="ellipse">
            <a:avLst/>
          </a:prstGeom>
          <a:solidFill>
            <a:srgbClr val="f5ea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Oval 12"/>
          <p:cNvSpPr/>
          <p:nvPr/>
        </p:nvSpPr>
        <p:spPr>
          <a:xfrm>
            <a:off x="7904160" y="-986760"/>
            <a:ext cx="2001960" cy="2005200"/>
          </a:xfrm>
          <a:prstGeom prst="ellipse">
            <a:avLst/>
          </a:prstGeom>
          <a:solidFill>
            <a:srgbClr val="f4d50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Oval 13"/>
          <p:cNvSpPr/>
          <p:nvPr/>
        </p:nvSpPr>
        <p:spPr>
          <a:xfrm>
            <a:off x="7107120" y="641880"/>
            <a:ext cx="1789200" cy="1793880"/>
          </a:xfrm>
          <a:prstGeom prst="ellipse">
            <a:avLst/>
          </a:prstGeom>
          <a:solidFill>
            <a:srgbClr val="d8aeaf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Oval 14"/>
          <p:cNvSpPr/>
          <p:nvPr/>
        </p:nvSpPr>
        <p:spPr>
          <a:xfrm>
            <a:off x="8567640" y="1799280"/>
            <a:ext cx="712800" cy="712800"/>
          </a:xfrm>
          <a:prstGeom prst="ellipse">
            <a:avLst/>
          </a:prstGeom>
          <a:solidFill>
            <a:srgbClr val="99ced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Oval 15"/>
          <p:cNvSpPr/>
          <p:nvPr/>
        </p:nvSpPr>
        <p:spPr>
          <a:xfrm>
            <a:off x="8958240" y="1077120"/>
            <a:ext cx="363600" cy="3636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Oval 16"/>
          <p:cNvSpPr/>
          <p:nvPr/>
        </p:nvSpPr>
        <p:spPr>
          <a:xfrm>
            <a:off x="7770960" y="2389680"/>
            <a:ext cx="633600" cy="635040"/>
          </a:xfrm>
          <a:prstGeom prst="ellipse">
            <a:avLst/>
          </a:prstGeom>
          <a:solidFill>
            <a:srgbClr val="e78a4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Oval 17"/>
          <p:cNvSpPr/>
          <p:nvPr/>
        </p:nvSpPr>
        <p:spPr>
          <a:xfrm>
            <a:off x="6993000" y="2813760"/>
            <a:ext cx="1014480" cy="1016280"/>
          </a:xfrm>
          <a:prstGeom prst="ellipse">
            <a:avLst/>
          </a:prstGeom>
          <a:solidFill>
            <a:srgbClr val="a5cb5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Oval 18"/>
          <p:cNvSpPr/>
          <p:nvPr/>
        </p:nvSpPr>
        <p:spPr>
          <a:xfrm>
            <a:off x="8278920" y="2405520"/>
            <a:ext cx="214560" cy="214560"/>
          </a:xfrm>
          <a:prstGeom prst="ellipse">
            <a:avLst/>
          </a:prstGeom>
          <a:solidFill>
            <a:srgbClr val="bded6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Oval 19"/>
          <p:cNvSpPr/>
          <p:nvPr/>
        </p:nvSpPr>
        <p:spPr>
          <a:xfrm>
            <a:off x="7523280" y="2240640"/>
            <a:ext cx="214560" cy="214560"/>
          </a:xfrm>
          <a:prstGeom prst="ellipse">
            <a:avLst/>
          </a:prstGeom>
          <a:solidFill>
            <a:srgbClr val="bced6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Oval 20"/>
          <p:cNvSpPr/>
          <p:nvPr/>
        </p:nvSpPr>
        <p:spPr>
          <a:xfrm>
            <a:off x="7240680" y="2412000"/>
            <a:ext cx="376560" cy="3780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Oval 21"/>
          <p:cNvSpPr/>
          <p:nvPr/>
        </p:nvSpPr>
        <p:spPr>
          <a:xfrm>
            <a:off x="6437160" y="1843560"/>
            <a:ext cx="1008360" cy="100980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Oval 22"/>
          <p:cNvSpPr/>
          <p:nvPr/>
        </p:nvSpPr>
        <p:spPr>
          <a:xfrm>
            <a:off x="5967360" y="1562760"/>
            <a:ext cx="554040" cy="55584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Oval 23"/>
          <p:cNvSpPr/>
          <p:nvPr/>
        </p:nvSpPr>
        <p:spPr>
          <a:xfrm>
            <a:off x="5634000" y="2043720"/>
            <a:ext cx="513000" cy="513000"/>
          </a:xfrm>
          <a:prstGeom prst="ellipse">
            <a:avLst/>
          </a:prstGeom>
          <a:solidFill>
            <a:srgbClr val="8cdb2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Oval 25"/>
          <p:cNvSpPr/>
          <p:nvPr/>
        </p:nvSpPr>
        <p:spPr>
          <a:xfrm>
            <a:off x="6653160" y="3566160"/>
            <a:ext cx="144720" cy="146160"/>
          </a:xfrm>
          <a:prstGeom prst="ellipse">
            <a:avLst/>
          </a:prstGeom>
          <a:solidFill>
            <a:srgbClr val="bced6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Oval 26"/>
          <p:cNvSpPr/>
          <p:nvPr/>
        </p:nvSpPr>
        <p:spPr>
          <a:xfrm>
            <a:off x="6647040" y="3987000"/>
            <a:ext cx="144720" cy="147960"/>
          </a:xfrm>
          <a:prstGeom prst="ellipse">
            <a:avLst/>
          </a:prstGeom>
          <a:solidFill>
            <a:srgbClr val="b0389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Oval 27"/>
          <p:cNvSpPr/>
          <p:nvPr/>
        </p:nvSpPr>
        <p:spPr>
          <a:xfrm>
            <a:off x="6621480" y="4263120"/>
            <a:ext cx="239760" cy="239760"/>
          </a:xfrm>
          <a:prstGeom prst="ellipse">
            <a:avLst/>
          </a:prstGeom>
          <a:solidFill>
            <a:srgbClr val="f0ca6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Oval 28"/>
          <p:cNvSpPr/>
          <p:nvPr/>
        </p:nvSpPr>
        <p:spPr>
          <a:xfrm>
            <a:off x="6392880" y="4672800"/>
            <a:ext cx="103320" cy="104760"/>
          </a:xfrm>
          <a:prstGeom prst="ellipse">
            <a:avLst/>
          </a:prstGeom>
          <a:solidFill>
            <a:srgbClr val="f0ca6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Oval 29"/>
          <p:cNvSpPr/>
          <p:nvPr/>
        </p:nvSpPr>
        <p:spPr>
          <a:xfrm>
            <a:off x="6589800" y="5039280"/>
            <a:ext cx="144720" cy="144720"/>
          </a:xfrm>
          <a:prstGeom prst="ellipse">
            <a:avLst/>
          </a:prstGeom>
          <a:solidFill>
            <a:srgbClr val="7bbfa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Oval 30"/>
          <p:cNvSpPr/>
          <p:nvPr/>
        </p:nvSpPr>
        <p:spPr>
          <a:xfrm>
            <a:off x="6586560" y="4672800"/>
            <a:ext cx="262080" cy="260640"/>
          </a:xfrm>
          <a:prstGeom prst="ellipse">
            <a:avLst/>
          </a:prstGeom>
          <a:solidFill>
            <a:srgbClr val="eb454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Oval 31"/>
          <p:cNvSpPr/>
          <p:nvPr/>
        </p:nvSpPr>
        <p:spPr>
          <a:xfrm>
            <a:off x="6513480" y="4861440"/>
            <a:ext cx="147960" cy="147960"/>
          </a:xfrm>
          <a:prstGeom prst="ellipse">
            <a:avLst/>
          </a:prstGeom>
          <a:solidFill>
            <a:srgbClr val="8dc6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Oval 32"/>
          <p:cNvSpPr/>
          <p:nvPr/>
        </p:nvSpPr>
        <p:spPr>
          <a:xfrm>
            <a:off x="6408720" y="4339440"/>
            <a:ext cx="331920" cy="33192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Oval 33"/>
          <p:cNvSpPr/>
          <p:nvPr/>
        </p:nvSpPr>
        <p:spPr>
          <a:xfrm>
            <a:off x="6478560" y="1656360"/>
            <a:ext cx="462240" cy="46224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Oval 34"/>
          <p:cNvSpPr/>
          <p:nvPr/>
        </p:nvSpPr>
        <p:spPr>
          <a:xfrm>
            <a:off x="6754680" y="3547080"/>
            <a:ext cx="621000" cy="62244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Oval 35"/>
          <p:cNvSpPr/>
          <p:nvPr/>
        </p:nvSpPr>
        <p:spPr>
          <a:xfrm>
            <a:off x="6269040" y="3413880"/>
            <a:ext cx="420840" cy="419400"/>
          </a:xfrm>
          <a:prstGeom prst="ellipse">
            <a:avLst/>
          </a:prstGeom>
          <a:solidFill>
            <a:srgbClr val="e2790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Oval 36"/>
          <p:cNvSpPr/>
          <p:nvPr/>
        </p:nvSpPr>
        <p:spPr>
          <a:xfrm>
            <a:off x="6002280" y="3732840"/>
            <a:ext cx="573120" cy="57024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Oval 37"/>
          <p:cNvSpPr/>
          <p:nvPr/>
        </p:nvSpPr>
        <p:spPr>
          <a:xfrm>
            <a:off x="5586480" y="2364480"/>
            <a:ext cx="1065240" cy="106704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-1322640" y="-986760"/>
            <a:ext cx="608040" cy="608040"/>
          </a:xfrm>
          <a:prstGeom prst="rect">
            <a:avLst/>
          </a:prstGeom>
          <a:ln w="0">
            <a:noFill/>
          </a:ln>
        </p:spPr>
      </p:pic>
      <p:sp>
        <p:nvSpPr>
          <p:cNvPr id="222" name=""/>
          <p:cNvSpPr/>
          <p:nvPr/>
        </p:nvSpPr>
        <p:spPr>
          <a:xfrm>
            <a:off x="253080" y="931680"/>
            <a:ext cx="457308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Консультация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тему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«Дыхательная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гимнастика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дошкольников»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Выполнил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воспитатель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группы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№ 2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«Василëк»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Фролова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ransition spd="slow">
    <p:fade thruBlk="true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1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1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1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1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150" fill="hold"/>
                                        <p:tgtEl>
                                          <p:spTgt spid="1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1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3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3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3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1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2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1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2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5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7" dur="150" fill="hold"/>
                                        <p:tgtEl>
                                          <p:spTgt spid="2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4" dur="150" fill="hold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6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2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3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5" dur="150" fill="hold"/>
                                        <p:tgtEl>
                                          <p:spTgt spid="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6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0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2" dur="150" fill="hold"/>
                                        <p:tgtEl>
                                          <p:spTgt spid="2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9" dur="1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6" dur="150" fill="hold"/>
                                        <p:tgtEl>
                                          <p:spTgt spid="2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2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60" dur="150" fill="hold"/>
                                        <p:tgtEl>
                                          <p:spTgt spid="2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5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2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2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2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9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2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3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0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2" dur="150" fill="hold"/>
                                        <p:tgtEl>
                                          <p:spTgt spid="2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5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7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9" dur="150" fill="hold"/>
                                        <p:tgtEl>
                                          <p:spTgt spid="2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4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6" dur="150" fill="hold"/>
                                        <p:tgtEl>
                                          <p:spTgt spid="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圆角矩形 36_1"/>
          <p:cNvSpPr/>
          <p:nvPr/>
        </p:nvSpPr>
        <p:spPr>
          <a:xfrm>
            <a:off x="180000" y="720000"/>
            <a:ext cx="5939640" cy="4319640"/>
          </a:xfrm>
          <a:prstGeom prst="roundRect">
            <a:avLst>
              <a:gd name="adj" fmla="val 5331"/>
            </a:avLst>
          </a:prstGeom>
          <a:solidFill>
            <a:srgbClr val="fcfbf7"/>
          </a:solidFill>
          <a:ln w="6350">
            <a:solidFill>
              <a:srgbClr val="ea5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Исходное положение: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встать прямо, сжатые в кулаки кисти рук прижать к поясу.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момент короткого шумного вдоха носом с силой толкайте кулаки к полу, как бы отжимаясь от него или сбрасывая с рук что-то. При этом во время толчка кулаки разжимаются.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Плечи в момент вдоха напрягаются, руки вытягиваются в струну (тянутся к полу), пальцы рук широко растопыриваются. Это тоже очень важно.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выдохе вернитесь в исходное положение: кисти рук снова на поясе, пальцы сжаты в кулаки —  выдох уходит самостоятельно через нос или через рот.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Подряд нужно сделать 8 вдохов-движений без остановки. Затем отдых (пауза) — 3-5 секунд и снова 8 вдохов-движений.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Это упражнение можно делать сидя и даже лежа. Если у вас травмирована рука, используйте одну здоровую руку. Постепенно, очень осторожно, с каждым днем тренировки начинайте включать в работу и больную руку. Со временем она «разработается». Норма: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12 раз по 8 вдохов-движений,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или 6 раз по 16 вдохов-движений,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или 3 раза по 32 вдоха-движения.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74" name="Oval 3_0"/>
          <p:cNvSpPr/>
          <p:nvPr/>
        </p:nvSpPr>
        <p:spPr>
          <a:xfrm>
            <a:off x="-10584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Oval 4_0"/>
          <p:cNvSpPr/>
          <p:nvPr/>
        </p:nvSpPr>
        <p:spPr>
          <a:xfrm>
            <a:off x="15804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Oval 5_1"/>
          <p:cNvSpPr/>
          <p:nvPr/>
        </p:nvSpPr>
        <p:spPr>
          <a:xfrm>
            <a:off x="33660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Oval 6_0"/>
          <p:cNvSpPr/>
          <p:nvPr/>
        </p:nvSpPr>
        <p:spPr>
          <a:xfrm>
            <a:off x="85860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Rectangle 39_0"/>
          <p:cNvSpPr/>
          <p:nvPr/>
        </p:nvSpPr>
        <p:spPr>
          <a:xfrm>
            <a:off x="3162960" y="180000"/>
            <a:ext cx="27766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08080"/>
                </a:solidFill>
                <a:latin typeface="Calibri"/>
                <a:ea typeface="微软雅黑"/>
              </a:rPr>
              <a:t>Упражнение «Погончики»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6300000" y="1620000"/>
            <a:ext cx="2716200" cy="2339640"/>
          </a:xfrm>
          <a:prstGeom prst="rect">
            <a:avLst/>
          </a:prstGeom>
          <a:ln w="0">
            <a:noFill/>
          </a:ln>
        </p:spPr>
      </p:pic>
    </p:spTree>
  </p:cSld>
  <p:transition spd="slow">
    <p:push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39_3"/>
          <p:cNvSpPr/>
          <p:nvPr/>
        </p:nvSpPr>
        <p:spPr>
          <a:xfrm>
            <a:off x="2340000" y="171720"/>
            <a:ext cx="5039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08080"/>
                </a:solidFill>
                <a:latin typeface="Calibri"/>
                <a:ea typeface="微软雅黑"/>
              </a:rPr>
              <a:t>Упражнение «Насос» («Накачивание шины»)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1" name="Oval 6_1"/>
          <p:cNvSpPr/>
          <p:nvPr/>
        </p:nvSpPr>
        <p:spPr>
          <a:xfrm>
            <a:off x="85896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Oval 5_2"/>
          <p:cNvSpPr/>
          <p:nvPr/>
        </p:nvSpPr>
        <p:spPr>
          <a:xfrm>
            <a:off x="33696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Oval 4_1"/>
          <p:cNvSpPr/>
          <p:nvPr/>
        </p:nvSpPr>
        <p:spPr>
          <a:xfrm>
            <a:off x="15840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Oval 3_1"/>
          <p:cNvSpPr/>
          <p:nvPr/>
        </p:nvSpPr>
        <p:spPr>
          <a:xfrm>
            <a:off x="-10548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圆角矩形 36_2"/>
          <p:cNvSpPr/>
          <p:nvPr/>
        </p:nvSpPr>
        <p:spPr>
          <a:xfrm>
            <a:off x="180000" y="720000"/>
            <a:ext cx="5939640" cy="4319640"/>
          </a:xfrm>
          <a:prstGeom prst="roundRect">
            <a:avLst>
              <a:gd name="adj" fmla="val 5331"/>
            </a:avLst>
          </a:prstGeom>
          <a:solidFill>
            <a:srgbClr val="fcfbf7"/>
          </a:solidFill>
          <a:ln w="6350">
            <a:solidFill>
              <a:srgbClr val="ea5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Исходное положение: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встать прямо, руки опущены. Слегка наклонитесь вниз, к полу: спина круглая (а не прямая), голова опущена (смотрит вниз, в пол, шею не тянуть и не напрягать, руки опущены вниз). Сделайте короткий шумный вдох в конечной точке поклона («понюхайте пол»).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Слегка приподнимитесь, но не выпрямляйтесь полностью — в этот момент абсолютно пассивно уходит выдох через нос или через рот.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Снова наклонитесь и одновременно с поклоном сделайте короткий шумный вдох. Затем, выдыхая, слегка выпрямитесь, пассивно выпуская воздух через нос или через рот.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Сделайте подряд 8 поклонов-вдохов, после чего остановитесь, отдохните 3-5 секунд — и снова 8 поклонов-вдохов.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 — 12 раз по 8 вдохов. В общей сложности — 96 вдохов-выдохов — стрельниковская «сотня».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Кисти рук в момент поклона даже не должны опускаться до колен. Ни в коем случае не кланяйтесь ниже! «Шину накачивайте» легко и просто в ритме строевого армейского шага.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6300000" y="1092600"/>
            <a:ext cx="2699640" cy="3352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Oval 7"/>
          <p:cNvSpPr/>
          <p:nvPr/>
        </p:nvSpPr>
        <p:spPr>
          <a:xfrm>
            <a:off x="6594480" y="-1038240"/>
            <a:ext cx="1890720" cy="1893960"/>
          </a:xfrm>
          <a:prstGeom prst="ellipse">
            <a:avLst/>
          </a:prstGeom>
          <a:solidFill>
            <a:srgbClr val="bae36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Oval 8"/>
          <p:cNvSpPr/>
          <p:nvPr/>
        </p:nvSpPr>
        <p:spPr>
          <a:xfrm>
            <a:off x="8590680" y="141120"/>
            <a:ext cx="290520" cy="290520"/>
          </a:xfrm>
          <a:prstGeom prst="ellipse">
            <a:avLst/>
          </a:prstGeom>
          <a:solidFill>
            <a:srgbClr val="6eab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Oval 9"/>
          <p:cNvSpPr/>
          <p:nvPr/>
        </p:nvSpPr>
        <p:spPr>
          <a:xfrm>
            <a:off x="6088680" y="369720"/>
            <a:ext cx="1274760" cy="127980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Oval 10"/>
          <p:cNvSpPr/>
          <p:nvPr/>
        </p:nvSpPr>
        <p:spPr>
          <a:xfrm>
            <a:off x="7794000" y="287280"/>
            <a:ext cx="779760" cy="779760"/>
          </a:xfrm>
          <a:prstGeom prst="ellipse">
            <a:avLst/>
          </a:prstGeom>
          <a:solidFill>
            <a:srgbClr val="ed9b38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Oval 11"/>
          <p:cNvSpPr/>
          <p:nvPr/>
        </p:nvSpPr>
        <p:spPr>
          <a:xfrm>
            <a:off x="8972280" y="-90360"/>
            <a:ext cx="379440" cy="376560"/>
          </a:xfrm>
          <a:prstGeom prst="ellipse">
            <a:avLst/>
          </a:prstGeom>
          <a:solidFill>
            <a:srgbClr val="f5ea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Oval 13"/>
          <p:cNvSpPr/>
          <p:nvPr/>
        </p:nvSpPr>
        <p:spPr>
          <a:xfrm>
            <a:off x="8634240" y="347760"/>
            <a:ext cx="1204560" cy="1207800"/>
          </a:xfrm>
          <a:prstGeom prst="ellipse">
            <a:avLst/>
          </a:prstGeom>
          <a:solidFill>
            <a:srgbClr val="d8aeaf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Oval 17"/>
          <p:cNvSpPr/>
          <p:nvPr/>
        </p:nvSpPr>
        <p:spPr>
          <a:xfrm>
            <a:off x="6984360" y="2010240"/>
            <a:ext cx="1014480" cy="1016280"/>
          </a:xfrm>
          <a:prstGeom prst="ellipse">
            <a:avLst/>
          </a:prstGeom>
          <a:solidFill>
            <a:srgbClr val="a5cb5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Oval 20"/>
          <p:cNvSpPr/>
          <p:nvPr/>
        </p:nvSpPr>
        <p:spPr>
          <a:xfrm>
            <a:off x="8668440" y="1622160"/>
            <a:ext cx="376560" cy="3780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Oval 21"/>
          <p:cNvSpPr/>
          <p:nvPr/>
        </p:nvSpPr>
        <p:spPr>
          <a:xfrm>
            <a:off x="7907040" y="1415880"/>
            <a:ext cx="948960" cy="95040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Oval 22"/>
          <p:cNvSpPr/>
          <p:nvPr/>
        </p:nvSpPr>
        <p:spPr>
          <a:xfrm>
            <a:off x="7153560" y="1093680"/>
            <a:ext cx="554040" cy="55584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Oval 23"/>
          <p:cNvSpPr/>
          <p:nvPr/>
        </p:nvSpPr>
        <p:spPr>
          <a:xfrm>
            <a:off x="6898320" y="1692360"/>
            <a:ext cx="513000" cy="513000"/>
          </a:xfrm>
          <a:prstGeom prst="ellipse">
            <a:avLst/>
          </a:prstGeom>
          <a:solidFill>
            <a:srgbClr val="8cdb2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Oval 24"/>
          <p:cNvSpPr/>
          <p:nvPr/>
        </p:nvSpPr>
        <p:spPr>
          <a:xfrm>
            <a:off x="6692040" y="1812960"/>
            <a:ext cx="138240" cy="138240"/>
          </a:xfrm>
          <a:prstGeom prst="ellipse">
            <a:avLst/>
          </a:prstGeom>
          <a:solidFill>
            <a:srgbClr val="e9b915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Oval 25"/>
          <p:cNvSpPr/>
          <p:nvPr/>
        </p:nvSpPr>
        <p:spPr>
          <a:xfrm>
            <a:off x="8063640" y="3138480"/>
            <a:ext cx="144720" cy="146160"/>
          </a:xfrm>
          <a:prstGeom prst="ellipse">
            <a:avLst/>
          </a:prstGeom>
          <a:solidFill>
            <a:srgbClr val="bced6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Oval 26"/>
          <p:cNvSpPr/>
          <p:nvPr/>
        </p:nvSpPr>
        <p:spPr>
          <a:xfrm>
            <a:off x="8000280" y="3559320"/>
            <a:ext cx="144720" cy="147960"/>
          </a:xfrm>
          <a:prstGeom prst="ellipse">
            <a:avLst/>
          </a:prstGeom>
          <a:solidFill>
            <a:srgbClr val="b0389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Oval 27"/>
          <p:cNvSpPr/>
          <p:nvPr/>
        </p:nvSpPr>
        <p:spPr>
          <a:xfrm>
            <a:off x="8049240" y="3754800"/>
            <a:ext cx="436320" cy="436320"/>
          </a:xfrm>
          <a:prstGeom prst="ellipse">
            <a:avLst/>
          </a:prstGeom>
          <a:solidFill>
            <a:srgbClr val="f0ca6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Oval 28"/>
          <p:cNvSpPr/>
          <p:nvPr/>
        </p:nvSpPr>
        <p:spPr>
          <a:xfrm>
            <a:off x="7777080" y="4215960"/>
            <a:ext cx="315720" cy="320400"/>
          </a:xfrm>
          <a:prstGeom prst="ellipse">
            <a:avLst/>
          </a:prstGeom>
          <a:solidFill>
            <a:srgbClr val="f0ca6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Oval 29"/>
          <p:cNvSpPr/>
          <p:nvPr/>
        </p:nvSpPr>
        <p:spPr>
          <a:xfrm>
            <a:off x="7959600" y="5000760"/>
            <a:ext cx="263520" cy="263520"/>
          </a:xfrm>
          <a:prstGeom prst="ellipse">
            <a:avLst/>
          </a:prstGeom>
          <a:solidFill>
            <a:srgbClr val="7bbfa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Oval 30"/>
          <p:cNvSpPr/>
          <p:nvPr/>
        </p:nvSpPr>
        <p:spPr>
          <a:xfrm>
            <a:off x="7777080" y="4606200"/>
            <a:ext cx="476640" cy="473760"/>
          </a:xfrm>
          <a:prstGeom prst="ellipse">
            <a:avLst/>
          </a:prstGeom>
          <a:solidFill>
            <a:srgbClr val="eb454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Oval 31"/>
          <p:cNvSpPr/>
          <p:nvPr/>
        </p:nvSpPr>
        <p:spPr>
          <a:xfrm>
            <a:off x="7655760" y="4681080"/>
            <a:ext cx="211680" cy="211680"/>
          </a:xfrm>
          <a:prstGeom prst="ellipse">
            <a:avLst/>
          </a:prstGeom>
          <a:solidFill>
            <a:srgbClr val="8dc6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Oval 32"/>
          <p:cNvSpPr/>
          <p:nvPr/>
        </p:nvSpPr>
        <p:spPr>
          <a:xfrm>
            <a:off x="7353360" y="3890160"/>
            <a:ext cx="603360" cy="6033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Oval 33"/>
          <p:cNvSpPr/>
          <p:nvPr/>
        </p:nvSpPr>
        <p:spPr>
          <a:xfrm>
            <a:off x="7831800" y="1228680"/>
            <a:ext cx="462240" cy="46224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Oval 34"/>
          <p:cNvSpPr/>
          <p:nvPr/>
        </p:nvSpPr>
        <p:spPr>
          <a:xfrm>
            <a:off x="8257680" y="3054960"/>
            <a:ext cx="621000" cy="62244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Oval 35"/>
          <p:cNvSpPr/>
          <p:nvPr/>
        </p:nvSpPr>
        <p:spPr>
          <a:xfrm>
            <a:off x="7562160" y="2865600"/>
            <a:ext cx="420840" cy="419400"/>
          </a:xfrm>
          <a:prstGeom prst="ellipse">
            <a:avLst/>
          </a:prstGeom>
          <a:solidFill>
            <a:srgbClr val="e2790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Oval 36"/>
          <p:cNvSpPr/>
          <p:nvPr/>
        </p:nvSpPr>
        <p:spPr>
          <a:xfrm>
            <a:off x="7405560" y="3171960"/>
            <a:ext cx="573120" cy="57024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Oval 37"/>
          <p:cNvSpPr/>
          <p:nvPr/>
        </p:nvSpPr>
        <p:spPr>
          <a:xfrm>
            <a:off x="8114400" y="2111400"/>
            <a:ext cx="1065240" cy="106704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"/>
          <p:cNvSpPr/>
          <p:nvPr/>
        </p:nvSpPr>
        <p:spPr>
          <a:xfrm>
            <a:off x="457200" y="202680"/>
            <a:ext cx="6202440" cy="49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Помимо вышеуказанных трех основных упражнений, есть и другие: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«Кошка»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«Обнимание плеч»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«Большой маятник»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«Повороты головой»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«Ушки»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«Маятник головой»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«Перекаты»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«Шаги»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1c1c1c"/>
                </a:solidFill>
                <a:latin typeface="Calibri"/>
              </a:rPr>
              <a:t>Выполнение дыхательных упражнений во время зарядки, физкультминутки или прогулки – отличный способ профилактики возникновения простудных заболеваний, поднятия общего жизненного тонуса и укрепление психофизического здоровья дошкольников, что обеспечит правильное их развитие.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l"/>
  </p:transition>
  <p:timing>
    <p:tnLst>
      <p:par>
        <p:cTn id="807" dur="indefinite" restart="never" nodeType="tmRoot">
          <p:childTnLst>
            <p:seq>
              <p:cTn id="808" dur="indefinite" nodeType="mainSeq">
                <p:childTnLst>
                  <p:par>
                    <p:cTn id="809" fill="hold">
                      <p:stCondLst>
                        <p:cond delay="0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17" dur="150" fill="hold"/>
                                        <p:tgtEl>
                                          <p:spTgt spid="3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0" dur="3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1" dur="3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2" dur="3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24" dur="150" fill="hold"/>
                                        <p:tgtEl>
                                          <p:spTgt spid="3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7" dur="3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8" dur="3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9" dur="3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1" dur="150" fill="hold"/>
                                        <p:tgtEl>
                                          <p:spTgt spid="3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2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4" dur="3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5" dur="3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6" dur="3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38" dur="150" fill="hold"/>
                                        <p:tgtEl>
                                          <p:spTgt spid="3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9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1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2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3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5" dur="150" fill="hold"/>
                                        <p:tgtEl>
                                          <p:spTgt spid="3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6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8" dur="3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9" dur="3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50" dur="3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52" dur="150" fill="hold"/>
                                        <p:tgtEl>
                                          <p:spTgt spid="3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3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5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6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57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59" dur="150" fill="hold"/>
                                        <p:tgtEl>
                                          <p:spTgt spid="3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0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2" dur="3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3" dur="3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4" dur="3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66" dur="150" fill="hold"/>
                                        <p:tgtEl>
                                          <p:spTgt spid="4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9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0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71" dur="3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73" dur="150" fill="hold"/>
                                        <p:tgtEl>
                                          <p:spTgt spid="3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4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6" dur="3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7" dur="3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78" dur="3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0" dur="150" fill="hold"/>
                                        <p:tgtEl>
                                          <p:spTgt spid="3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1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3" dur="3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4" dur="3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5" dur="3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87" dur="150" fill="hold"/>
                                        <p:tgtEl>
                                          <p:spTgt spid="3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8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0" dur="3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1" dur="3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2" dur="3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94" dur="150" fill="hold"/>
                                        <p:tgtEl>
                                          <p:spTgt spid="4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7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8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9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01" dur="150" fill="hold"/>
                                        <p:tgtEl>
                                          <p:spTgt spid="3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2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4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5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06" dur="3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08" dur="150" fill="hold"/>
                                        <p:tgtEl>
                                          <p:spTgt spid="4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9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1" dur="3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2" dur="3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13" dur="3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5" dur="150" fill="hold"/>
                                        <p:tgtEl>
                                          <p:spTgt spid="4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6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8" dur="3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9" dur="3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0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22" dur="150" fill="hold"/>
                                        <p:tgtEl>
                                          <p:spTgt spid="3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5" dur="3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6" dur="3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7" dur="3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29" dur="150" fill="hold"/>
                                        <p:tgtEl>
                                          <p:spTgt spid="4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0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2" dur="3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3" dur="3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4" dur="3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36" dur="150" fill="hold"/>
                                        <p:tgtEl>
                                          <p:spTgt spid="4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7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9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0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41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43" dur="150" fill="hold"/>
                                        <p:tgtEl>
                                          <p:spTgt spid="4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4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6" dur="3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7" dur="3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48" dur="3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50" dur="150" fill="hold"/>
                                        <p:tgtEl>
                                          <p:spTgt spid="4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3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4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55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7" dur="150" fill="hold"/>
                                        <p:tgtEl>
                                          <p:spTgt spid="4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8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0" dur="3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1" dur="3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2" dur="3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64" dur="150" fill="hold"/>
                                        <p:tgtEl>
                                          <p:spTgt spid="4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5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7" dur="3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8" dur="3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9" dur="3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71" dur="150" fill="hold"/>
                                        <p:tgtEl>
                                          <p:spTgt spid="4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4" dur="3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5" dur="3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6" dur="3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78" dur="150" fill="hold"/>
                                        <p:tgtEl>
                                          <p:spTgt spid="4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9" nodeType="withEffect" fill="hold" presetClass="entr" presetID="5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1" dur="3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2" dur="3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3" dur="3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autoRev="1" nodeType="withEffect" fill="hold" presetClass="emph" presetID="6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85" dur="150" fill="hold"/>
                                        <p:tgtEl>
                                          <p:spTgt spid="3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val 7"/>
          <p:cNvSpPr/>
          <p:nvPr/>
        </p:nvSpPr>
        <p:spPr>
          <a:xfrm>
            <a:off x="5472000" y="-808920"/>
            <a:ext cx="1890720" cy="1893960"/>
          </a:xfrm>
          <a:prstGeom prst="ellipse">
            <a:avLst/>
          </a:prstGeom>
          <a:solidFill>
            <a:srgbClr val="bae36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Oval 8"/>
          <p:cNvSpPr/>
          <p:nvPr/>
        </p:nvSpPr>
        <p:spPr>
          <a:xfrm>
            <a:off x="7148520" y="46800"/>
            <a:ext cx="182880" cy="182880"/>
          </a:xfrm>
          <a:prstGeom prst="ellipse">
            <a:avLst/>
          </a:prstGeom>
          <a:solidFill>
            <a:srgbClr val="6eab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Oval 9"/>
          <p:cNvSpPr/>
          <p:nvPr/>
        </p:nvSpPr>
        <p:spPr>
          <a:xfrm>
            <a:off x="4967280" y="680040"/>
            <a:ext cx="1274760" cy="127980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Oval 10"/>
          <p:cNvSpPr/>
          <p:nvPr/>
        </p:nvSpPr>
        <p:spPr>
          <a:xfrm>
            <a:off x="6383160" y="714960"/>
            <a:ext cx="779760" cy="779760"/>
          </a:xfrm>
          <a:prstGeom prst="ellipse">
            <a:avLst/>
          </a:prstGeom>
          <a:solidFill>
            <a:srgbClr val="ed9b38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Oval 11"/>
          <p:cNvSpPr/>
          <p:nvPr/>
        </p:nvSpPr>
        <p:spPr>
          <a:xfrm>
            <a:off x="7386480" y="157680"/>
            <a:ext cx="379440" cy="376560"/>
          </a:xfrm>
          <a:prstGeom prst="ellipse">
            <a:avLst/>
          </a:prstGeom>
          <a:solidFill>
            <a:srgbClr val="f5ea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Oval 12"/>
          <p:cNvSpPr/>
          <p:nvPr/>
        </p:nvSpPr>
        <p:spPr>
          <a:xfrm>
            <a:off x="7904160" y="-986760"/>
            <a:ext cx="2001960" cy="2005200"/>
          </a:xfrm>
          <a:prstGeom prst="ellipse">
            <a:avLst/>
          </a:prstGeom>
          <a:solidFill>
            <a:srgbClr val="f4d50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Oval 13"/>
          <p:cNvSpPr/>
          <p:nvPr/>
        </p:nvSpPr>
        <p:spPr>
          <a:xfrm>
            <a:off x="7107120" y="641880"/>
            <a:ext cx="1789200" cy="1793880"/>
          </a:xfrm>
          <a:prstGeom prst="ellipse">
            <a:avLst/>
          </a:prstGeom>
          <a:solidFill>
            <a:srgbClr val="d8aeaf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Oval 14"/>
          <p:cNvSpPr/>
          <p:nvPr/>
        </p:nvSpPr>
        <p:spPr>
          <a:xfrm>
            <a:off x="8567640" y="1799280"/>
            <a:ext cx="712800" cy="712800"/>
          </a:xfrm>
          <a:prstGeom prst="ellipse">
            <a:avLst/>
          </a:prstGeom>
          <a:solidFill>
            <a:srgbClr val="99ced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Oval 15"/>
          <p:cNvSpPr/>
          <p:nvPr/>
        </p:nvSpPr>
        <p:spPr>
          <a:xfrm>
            <a:off x="8958240" y="1077120"/>
            <a:ext cx="363600" cy="3636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Oval 16"/>
          <p:cNvSpPr/>
          <p:nvPr/>
        </p:nvSpPr>
        <p:spPr>
          <a:xfrm>
            <a:off x="7770960" y="2389680"/>
            <a:ext cx="633600" cy="635040"/>
          </a:xfrm>
          <a:prstGeom prst="ellipse">
            <a:avLst/>
          </a:prstGeom>
          <a:solidFill>
            <a:srgbClr val="e78a4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Oval 17"/>
          <p:cNvSpPr/>
          <p:nvPr/>
        </p:nvSpPr>
        <p:spPr>
          <a:xfrm>
            <a:off x="6993000" y="2813760"/>
            <a:ext cx="1014480" cy="1016280"/>
          </a:xfrm>
          <a:prstGeom prst="ellipse">
            <a:avLst/>
          </a:prstGeom>
          <a:solidFill>
            <a:srgbClr val="a5cb5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Oval 18"/>
          <p:cNvSpPr/>
          <p:nvPr/>
        </p:nvSpPr>
        <p:spPr>
          <a:xfrm>
            <a:off x="8278920" y="2405520"/>
            <a:ext cx="214560" cy="214560"/>
          </a:xfrm>
          <a:prstGeom prst="ellipse">
            <a:avLst/>
          </a:prstGeom>
          <a:solidFill>
            <a:srgbClr val="bded6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Oval 19"/>
          <p:cNvSpPr/>
          <p:nvPr/>
        </p:nvSpPr>
        <p:spPr>
          <a:xfrm>
            <a:off x="7523280" y="2240640"/>
            <a:ext cx="214560" cy="214560"/>
          </a:xfrm>
          <a:prstGeom prst="ellipse">
            <a:avLst/>
          </a:prstGeom>
          <a:solidFill>
            <a:srgbClr val="bced6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Oval 20"/>
          <p:cNvSpPr/>
          <p:nvPr/>
        </p:nvSpPr>
        <p:spPr>
          <a:xfrm>
            <a:off x="7240680" y="2412000"/>
            <a:ext cx="376560" cy="3780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Oval 21"/>
          <p:cNvSpPr/>
          <p:nvPr/>
        </p:nvSpPr>
        <p:spPr>
          <a:xfrm>
            <a:off x="6437160" y="1843560"/>
            <a:ext cx="1008360" cy="100980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Oval 22"/>
          <p:cNvSpPr/>
          <p:nvPr/>
        </p:nvSpPr>
        <p:spPr>
          <a:xfrm>
            <a:off x="5967360" y="1562760"/>
            <a:ext cx="554040" cy="55584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Oval 23"/>
          <p:cNvSpPr/>
          <p:nvPr/>
        </p:nvSpPr>
        <p:spPr>
          <a:xfrm>
            <a:off x="5634000" y="2043720"/>
            <a:ext cx="513000" cy="513000"/>
          </a:xfrm>
          <a:prstGeom prst="ellipse">
            <a:avLst/>
          </a:prstGeom>
          <a:solidFill>
            <a:srgbClr val="8cdb2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Oval 25"/>
          <p:cNvSpPr/>
          <p:nvPr/>
        </p:nvSpPr>
        <p:spPr>
          <a:xfrm>
            <a:off x="6653160" y="3566160"/>
            <a:ext cx="144720" cy="146160"/>
          </a:xfrm>
          <a:prstGeom prst="ellipse">
            <a:avLst/>
          </a:prstGeom>
          <a:solidFill>
            <a:srgbClr val="bced6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Oval 26"/>
          <p:cNvSpPr/>
          <p:nvPr/>
        </p:nvSpPr>
        <p:spPr>
          <a:xfrm>
            <a:off x="6647040" y="3987000"/>
            <a:ext cx="144720" cy="147960"/>
          </a:xfrm>
          <a:prstGeom prst="ellipse">
            <a:avLst/>
          </a:prstGeom>
          <a:solidFill>
            <a:srgbClr val="b0389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Oval 27"/>
          <p:cNvSpPr/>
          <p:nvPr/>
        </p:nvSpPr>
        <p:spPr>
          <a:xfrm>
            <a:off x="6621480" y="4263120"/>
            <a:ext cx="239760" cy="239760"/>
          </a:xfrm>
          <a:prstGeom prst="ellipse">
            <a:avLst/>
          </a:prstGeom>
          <a:solidFill>
            <a:srgbClr val="f0ca6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Oval 28"/>
          <p:cNvSpPr/>
          <p:nvPr/>
        </p:nvSpPr>
        <p:spPr>
          <a:xfrm>
            <a:off x="6392880" y="4672800"/>
            <a:ext cx="103320" cy="104760"/>
          </a:xfrm>
          <a:prstGeom prst="ellipse">
            <a:avLst/>
          </a:prstGeom>
          <a:solidFill>
            <a:srgbClr val="f0ca6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Oval 29"/>
          <p:cNvSpPr/>
          <p:nvPr/>
        </p:nvSpPr>
        <p:spPr>
          <a:xfrm>
            <a:off x="6589800" y="5039280"/>
            <a:ext cx="144720" cy="144720"/>
          </a:xfrm>
          <a:prstGeom prst="ellipse">
            <a:avLst/>
          </a:prstGeom>
          <a:solidFill>
            <a:srgbClr val="7bbfa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Oval 30"/>
          <p:cNvSpPr/>
          <p:nvPr/>
        </p:nvSpPr>
        <p:spPr>
          <a:xfrm>
            <a:off x="6586560" y="4672800"/>
            <a:ext cx="262080" cy="260640"/>
          </a:xfrm>
          <a:prstGeom prst="ellipse">
            <a:avLst/>
          </a:prstGeom>
          <a:solidFill>
            <a:srgbClr val="eb454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Oval 31"/>
          <p:cNvSpPr/>
          <p:nvPr/>
        </p:nvSpPr>
        <p:spPr>
          <a:xfrm>
            <a:off x="6513480" y="4861440"/>
            <a:ext cx="147960" cy="147960"/>
          </a:xfrm>
          <a:prstGeom prst="ellipse">
            <a:avLst/>
          </a:prstGeom>
          <a:solidFill>
            <a:srgbClr val="8dc6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Oval 32"/>
          <p:cNvSpPr/>
          <p:nvPr/>
        </p:nvSpPr>
        <p:spPr>
          <a:xfrm>
            <a:off x="6408720" y="4339440"/>
            <a:ext cx="331920" cy="33192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Oval 33"/>
          <p:cNvSpPr/>
          <p:nvPr/>
        </p:nvSpPr>
        <p:spPr>
          <a:xfrm>
            <a:off x="6478560" y="1656360"/>
            <a:ext cx="462240" cy="46224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Oval 34"/>
          <p:cNvSpPr/>
          <p:nvPr/>
        </p:nvSpPr>
        <p:spPr>
          <a:xfrm>
            <a:off x="6754680" y="3547080"/>
            <a:ext cx="621000" cy="62244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Oval 35"/>
          <p:cNvSpPr/>
          <p:nvPr/>
        </p:nvSpPr>
        <p:spPr>
          <a:xfrm>
            <a:off x="6269040" y="3413880"/>
            <a:ext cx="420840" cy="419400"/>
          </a:xfrm>
          <a:prstGeom prst="ellipse">
            <a:avLst/>
          </a:prstGeom>
          <a:solidFill>
            <a:srgbClr val="e2790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Oval 36"/>
          <p:cNvSpPr/>
          <p:nvPr/>
        </p:nvSpPr>
        <p:spPr>
          <a:xfrm>
            <a:off x="6002280" y="3732840"/>
            <a:ext cx="573120" cy="57024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Oval 37"/>
          <p:cNvSpPr/>
          <p:nvPr/>
        </p:nvSpPr>
        <p:spPr>
          <a:xfrm>
            <a:off x="5586480" y="2364480"/>
            <a:ext cx="1065240" cy="106704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Box 111"/>
          <p:cNvSpPr/>
          <p:nvPr/>
        </p:nvSpPr>
        <p:spPr>
          <a:xfrm>
            <a:off x="455040" y="2094840"/>
            <a:ext cx="4757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5429"/>
                </a:solidFill>
                <a:latin typeface="微软雅黑"/>
                <a:ea typeface="微软雅黑"/>
              </a:rPr>
              <a:t>СПАСИБО ЗА ВНИМАНИЕ!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86" dur="indefinite" restart="never" nodeType="tmRoot">
          <p:childTnLst>
            <p:seq>
              <p:cTn id="987" dur="indefinite" nodeType="mainSeq">
                <p:childTnLst>
                  <p:par>
                    <p:cTn id="988" fill="hold">
                      <p:stCondLst>
                        <p:cond delay="0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2" dur="3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3" dur="3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4" dur="3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96" dur="150" fill="hold"/>
                                        <p:tgtEl>
                                          <p:spTgt spid="4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9" dur="3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0" dur="3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1" dur="3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3" dur="150" fill="hold"/>
                                        <p:tgtEl>
                                          <p:spTgt spid="4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6" dur="3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7" dur="3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8" dur="3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10" dur="150" fill="hold"/>
                                        <p:tgtEl>
                                          <p:spTgt spid="4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1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3" dur="3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4" dur="3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15" dur="3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17" dur="150" fill="hold"/>
                                        <p:tgtEl>
                                          <p:spTgt spid="4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8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0" dur="3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1" dur="3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2" dur="3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24" dur="150" fill="hold"/>
                                        <p:tgtEl>
                                          <p:spTgt spid="4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5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7" dur="3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8" dur="3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9" dur="3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1" dur="150" fill="hold"/>
                                        <p:tgtEl>
                                          <p:spTgt spid="4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4" dur="3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5" dur="3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36" dur="3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38" dur="150" fill="hold"/>
                                        <p:tgtEl>
                                          <p:spTgt spid="4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9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1" dur="3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2" dur="3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3"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45" dur="150" fill="hold"/>
                                        <p:tgtEl>
                                          <p:spTgt spid="4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6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8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0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052" dur="150" fill="hold"/>
                                        <p:tgtEl>
                                          <p:spTgt spid="4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5" dur="3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6" dur="3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7" dur="3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59" dur="150" fill="hold"/>
                                        <p:tgtEl>
                                          <p:spTgt spid="4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2" dur="3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3" dur="3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4" dur="3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6" dur="150" fill="hold"/>
                                        <p:tgtEl>
                                          <p:spTgt spid="4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9" dur="3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0" dur="3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71" dur="3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73" dur="150" fill="hold"/>
                                        <p:tgtEl>
                                          <p:spTgt spid="4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6" dur="3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7" dur="3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78" dur="3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80" dur="150" fill="hold"/>
                                        <p:tgtEl>
                                          <p:spTgt spid="4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3" dur="3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4" dur="3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85" dur="3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87" dur="150" fill="hold"/>
                                        <p:tgtEl>
                                          <p:spTgt spid="4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8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0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1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92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4" dur="150" fill="hold"/>
                                        <p:tgtEl>
                                          <p:spTgt spid="4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5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7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8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99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01" dur="150" fill="hold"/>
                                        <p:tgtEl>
                                          <p:spTgt spid="4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2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4" dur="3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5" dur="3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06" dur="3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108" dur="150" fill="hold"/>
                                        <p:tgtEl>
                                          <p:spTgt spid="4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9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1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2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3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15" dur="150" fill="hold"/>
                                        <p:tgtEl>
                                          <p:spTgt spid="4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6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0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1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2" dur="150" fill="hold"/>
                                        <p:tgtEl>
                                          <p:spTgt spid="4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3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5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7" dur="3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29" dur="150" fill="hold"/>
                                        <p:tgtEl>
                                          <p:spTgt spid="4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0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3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4" dur="3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36" dur="150" fill="hold"/>
                                        <p:tgtEl>
                                          <p:spTgt spid="4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7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2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43" dur="150" fill="hold"/>
                                        <p:tgtEl>
                                          <p:spTgt spid="4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48" dur="3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0" dur="150" fill="hold"/>
                                        <p:tgtEl>
                                          <p:spTgt spid="4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1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3" dur="3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4" dur="3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55" dur="3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57" dur="150" fill="hold"/>
                                        <p:tgtEl>
                                          <p:spTgt spid="4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8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0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1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62" dur="3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3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164" dur="150" fill="hold"/>
                                        <p:tgtEl>
                                          <p:spTgt spid="4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5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8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69" dur="3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71" dur="150" fill="hold"/>
                                        <p:tgtEl>
                                          <p:spTgt spid="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7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8" dur="150" fill="hold"/>
                                        <p:tgtEl>
                                          <p:spTgt spid="4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9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1" dur="3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2" dur="3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83" dur="3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85" dur="150" fill="hold"/>
                                        <p:tgtEl>
                                          <p:spTgt spid="4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6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8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9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0" dur="3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92" dur="150" fill="hold"/>
                                        <p:tgtEl>
                                          <p:spTgt spid="4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5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7" dur="3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99" dur="150" fill="hold"/>
                                        <p:tgtEl>
                                          <p:spTgt spid="4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0" nodeType="withEffect" fill="hold" presetClass="entr" presetID="41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2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5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0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val 7"/>
          <p:cNvSpPr/>
          <p:nvPr/>
        </p:nvSpPr>
        <p:spPr>
          <a:xfrm>
            <a:off x="-875880" y="-808920"/>
            <a:ext cx="1890720" cy="1893960"/>
          </a:xfrm>
          <a:prstGeom prst="ellipse">
            <a:avLst/>
          </a:prstGeom>
          <a:solidFill>
            <a:srgbClr val="bae36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Oval 8"/>
          <p:cNvSpPr/>
          <p:nvPr/>
        </p:nvSpPr>
        <p:spPr>
          <a:xfrm>
            <a:off x="800280" y="46800"/>
            <a:ext cx="182880" cy="182880"/>
          </a:xfrm>
          <a:prstGeom prst="ellipse">
            <a:avLst/>
          </a:prstGeom>
          <a:solidFill>
            <a:srgbClr val="6eab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Oval 10"/>
          <p:cNvSpPr/>
          <p:nvPr/>
        </p:nvSpPr>
        <p:spPr>
          <a:xfrm>
            <a:off x="35280" y="714960"/>
            <a:ext cx="779760" cy="779760"/>
          </a:xfrm>
          <a:prstGeom prst="ellipse">
            <a:avLst/>
          </a:prstGeom>
          <a:solidFill>
            <a:srgbClr val="ed9b38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Oval 11"/>
          <p:cNvSpPr/>
          <p:nvPr/>
        </p:nvSpPr>
        <p:spPr>
          <a:xfrm>
            <a:off x="1038600" y="157680"/>
            <a:ext cx="379440" cy="376560"/>
          </a:xfrm>
          <a:prstGeom prst="ellipse">
            <a:avLst/>
          </a:prstGeom>
          <a:solidFill>
            <a:srgbClr val="f5ea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Oval 12"/>
          <p:cNvSpPr/>
          <p:nvPr/>
        </p:nvSpPr>
        <p:spPr>
          <a:xfrm>
            <a:off x="1555920" y="-986760"/>
            <a:ext cx="2001960" cy="2005200"/>
          </a:xfrm>
          <a:prstGeom prst="ellipse">
            <a:avLst/>
          </a:prstGeom>
          <a:solidFill>
            <a:srgbClr val="f4d50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Oval 13"/>
          <p:cNvSpPr/>
          <p:nvPr/>
        </p:nvSpPr>
        <p:spPr>
          <a:xfrm>
            <a:off x="764640" y="641880"/>
            <a:ext cx="1934280" cy="1759680"/>
          </a:xfrm>
          <a:prstGeom prst="ellipse">
            <a:avLst/>
          </a:prstGeom>
          <a:solidFill>
            <a:srgbClr val="d8aeaf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Oval 14"/>
          <p:cNvSpPr/>
          <p:nvPr/>
        </p:nvSpPr>
        <p:spPr>
          <a:xfrm>
            <a:off x="2219760" y="1799280"/>
            <a:ext cx="712800" cy="712800"/>
          </a:xfrm>
          <a:prstGeom prst="ellipse">
            <a:avLst/>
          </a:prstGeom>
          <a:solidFill>
            <a:srgbClr val="99ced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Oval 15"/>
          <p:cNvSpPr/>
          <p:nvPr/>
        </p:nvSpPr>
        <p:spPr>
          <a:xfrm>
            <a:off x="2610000" y="1077120"/>
            <a:ext cx="363600" cy="3636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Oval 16"/>
          <p:cNvSpPr/>
          <p:nvPr/>
        </p:nvSpPr>
        <p:spPr>
          <a:xfrm>
            <a:off x="1422720" y="2389680"/>
            <a:ext cx="633600" cy="635040"/>
          </a:xfrm>
          <a:prstGeom prst="ellipse">
            <a:avLst/>
          </a:prstGeom>
          <a:solidFill>
            <a:srgbClr val="e78a4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Oval 17"/>
          <p:cNvSpPr/>
          <p:nvPr/>
        </p:nvSpPr>
        <p:spPr>
          <a:xfrm>
            <a:off x="644760" y="2813760"/>
            <a:ext cx="1014480" cy="1016280"/>
          </a:xfrm>
          <a:prstGeom prst="ellipse">
            <a:avLst/>
          </a:prstGeom>
          <a:solidFill>
            <a:srgbClr val="a5cb5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Oval 18"/>
          <p:cNvSpPr/>
          <p:nvPr/>
        </p:nvSpPr>
        <p:spPr>
          <a:xfrm>
            <a:off x="1930680" y="2405520"/>
            <a:ext cx="214560" cy="214560"/>
          </a:xfrm>
          <a:prstGeom prst="ellipse">
            <a:avLst/>
          </a:prstGeom>
          <a:solidFill>
            <a:srgbClr val="bded6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Oval 19"/>
          <p:cNvSpPr/>
          <p:nvPr/>
        </p:nvSpPr>
        <p:spPr>
          <a:xfrm>
            <a:off x="1175040" y="2240640"/>
            <a:ext cx="214560" cy="214560"/>
          </a:xfrm>
          <a:prstGeom prst="ellipse">
            <a:avLst/>
          </a:prstGeom>
          <a:solidFill>
            <a:srgbClr val="bced6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Oval 20"/>
          <p:cNvSpPr/>
          <p:nvPr/>
        </p:nvSpPr>
        <p:spPr>
          <a:xfrm>
            <a:off x="892440" y="2412000"/>
            <a:ext cx="376560" cy="3780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Oval 21"/>
          <p:cNvSpPr/>
          <p:nvPr/>
        </p:nvSpPr>
        <p:spPr>
          <a:xfrm>
            <a:off x="89280" y="1843560"/>
            <a:ext cx="1008360" cy="100980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Oval 22"/>
          <p:cNvSpPr/>
          <p:nvPr/>
        </p:nvSpPr>
        <p:spPr>
          <a:xfrm>
            <a:off x="-380520" y="1562760"/>
            <a:ext cx="554040" cy="55584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Oval 25"/>
          <p:cNvSpPr/>
          <p:nvPr/>
        </p:nvSpPr>
        <p:spPr>
          <a:xfrm>
            <a:off x="305280" y="3566160"/>
            <a:ext cx="144720" cy="146160"/>
          </a:xfrm>
          <a:prstGeom prst="ellipse">
            <a:avLst/>
          </a:prstGeom>
          <a:solidFill>
            <a:srgbClr val="bced6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Oval 26"/>
          <p:cNvSpPr/>
          <p:nvPr/>
        </p:nvSpPr>
        <p:spPr>
          <a:xfrm>
            <a:off x="298800" y="3987000"/>
            <a:ext cx="144720" cy="147960"/>
          </a:xfrm>
          <a:prstGeom prst="ellipse">
            <a:avLst/>
          </a:prstGeom>
          <a:solidFill>
            <a:srgbClr val="b0389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Oval 27"/>
          <p:cNvSpPr/>
          <p:nvPr/>
        </p:nvSpPr>
        <p:spPr>
          <a:xfrm>
            <a:off x="273240" y="4263120"/>
            <a:ext cx="239760" cy="239760"/>
          </a:xfrm>
          <a:prstGeom prst="ellipse">
            <a:avLst/>
          </a:prstGeom>
          <a:solidFill>
            <a:srgbClr val="f0ca6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Oval 28"/>
          <p:cNvSpPr/>
          <p:nvPr/>
        </p:nvSpPr>
        <p:spPr>
          <a:xfrm>
            <a:off x="44640" y="4672800"/>
            <a:ext cx="103320" cy="104760"/>
          </a:xfrm>
          <a:prstGeom prst="ellipse">
            <a:avLst/>
          </a:prstGeom>
          <a:solidFill>
            <a:srgbClr val="f0ca6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Oval 29"/>
          <p:cNvSpPr/>
          <p:nvPr/>
        </p:nvSpPr>
        <p:spPr>
          <a:xfrm>
            <a:off x="-91440" y="5009040"/>
            <a:ext cx="230040" cy="230040"/>
          </a:xfrm>
          <a:prstGeom prst="ellipse">
            <a:avLst/>
          </a:prstGeom>
          <a:solidFill>
            <a:srgbClr val="7bbfa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Oval 30"/>
          <p:cNvSpPr/>
          <p:nvPr/>
        </p:nvSpPr>
        <p:spPr>
          <a:xfrm>
            <a:off x="238320" y="4672800"/>
            <a:ext cx="262080" cy="260640"/>
          </a:xfrm>
          <a:prstGeom prst="ellipse">
            <a:avLst/>
          </a:prstGeom>
          <a:solidFill>
            <a:srgbClr val="eb454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Oval 31"/>
          <p:cNvSpPr/>
          <p:nvPr/>
        </p:nvSpPr>
        <p:spPr>
          <a:xfrm>
            <a:off x="165600" y="4861440"/>
            <a:ext cx="147960" cy="147960"/>
          </a:xfrm>
          <a:prstGeom prst="ellipse">
            <a:avLst/>
          </a:prstGeom>
          <a:solidFill>
            <a:srgbClr val="8dc6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Oval 32"/>
          <p:cNvSpPr/>
          <p:nvPr/>
        </p:nvSpPr>
        <p:spPr>
          <a:xfrm>
            <a:off x="60480" y="4339440"/>
            <a:ext cx="331920" cy="33192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Oval 33"/>
          <p:cNvSpPr/>
          <p:nvPr/>
        </p:nvSpPr>
        <p:spPr>
          <a:xfrm>
            <a:off x="130320" y="1656360"/>
            <a:ext cx="462240" cy="46224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Oval 34"/>
          <p:cNvSpPr/>
          <p:nvPr/>
        </p:nvSpPr>
        <p:spPr>
          <a:xfrm>
            <a:off x="406800" y="3547080"/>
            <a:ext cx="621000" cy="62244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Oval 35"/>
          <p:cNvSpPr/>
          <p:nvPr/>
        </p:nvSpPr>
        <p:spPr>
          <a:xfrm>
            <a:off x="-79200" y="3413880"/>
            <a:ext cx="420840" cy="419400"/>
          </a:xfrm>
          <a:prstGeom prst="ellipse">
            <a:avLst/>
          </a:prstGeom>
          <a:solidFill>
            <a:srgbClr val="e2790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Oval 36"/>
          <p:cNvSpPr/>
          <p:nvPr/>
        </p:nvSpPr>
        <p:spPr>
          <a:xfrm>
            <a:off x="-345600" y="3732840"/>
            <a:ext cx="573120" cy="57024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Oval 37"/>
          <p:cNvSpPr/>
          <p:nvPr/>
        </p:nvSpPr>
        <p:spPr>
          <a:xfrm>
            <a:off x="-761760" y="2364480"/>
            <a:ext cx="1065240" cy="106704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Rectangle 39"/>
          <p:cNvSpPr/>
          <p:nvPr/>
        </p:nvSpPr>
        <p:spPr>
          <a:xfrm>
            <a:off x="764640" y="954720"/>
            <a:ext cx="208512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Что</a:t>
            </a:r>
            <a:r>
              <a:rPr b="0" lang="en-US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такое</a:t>
            </a:r>
            <a:r>
              <a:rPr b="0" lang="en-US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дыхательная</a:t>
            </a:r>
            <a:r>
              <a:rPr b="0" lang="en-US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гимнастика</a:t>
            </a:r>
            <a:r>
              <a:rPr b="0" lang="en-US" sz="2000" spc="-1" strike="noStrike">
                <a:solidFill>
                  <a:srgbClr val="ffffff"/>
                </a:solidFill>
                <a:latin typeface="微软雅黑"/>
                <a:ea typeface="微软雅黑"/>
              </a:rPr>
              <a:t>?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2" name="Oval 14"/>
          <p:cNvSpPr/>
          <p:nvPr/>
        </p:nvSpPr>
        <p:spPr>
          <a:xfrm>
            <a:off x="3299040" y="585000"/>
            <a:ext cx="519120" cy="519120"/>
          </a:xfrm>
          <a:prstGeom prst="ellipse">
            <a:avLst/>
          </a:prstGeom>
          <a:solidFill>
            <a:srgbClr val="ea551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Oval 14"/>
          <p:cNvSpPr/>
          <p:nvPr/>
        </p:nvSpPr>
        <p:spPr>
          <a:xfrm>
            <a:off x="3299040" y="2081160"/>
            <a:ext cx="519120" cy="519120"/>
          </a:xfrm>
          <a:prstGeom prst="ellipse">
            <a:avLst/>
          </a:prstGeom>
          <a:solidFill>
            <a:srgbClr val="ea551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"/>
          <p:cNvSpPr/>
          <p:nvPr/>
        </p:nvSpPr>
        <p:spPr>
          <a:xfrm>
            <a:off x="3879000" y="138600"/>
            <a:ext cx="48902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Дыхательная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гимнастика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это комплекс упражнений, направленных на увеличение функциональных возможностей дыхательной системы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3879000" y="1710720"/>
            <a:ext cx="5119920" cy="34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Главная задача дыхательной гимнастики для ребенка – это научить его правильно, глубоко дышать, максимально наполнять легкие при вдохе, расширяя при этом грудную клетку, а на выдохе освобождать легкие от остаточного воздуха, выталкивая его путем сжатия легких.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Огромную роль играет дыхательная гимнастика в закаливании и оздоровлении детей.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5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7" dur="150" fill="hold"/>
                                        <p:tgtEl>
                                          <p:spTgt spid="2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2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4" dur="150" fill="hold"/>
                                        <p:tgtEl>
                                          <p:spTgt spid="2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1" dur="150" fill="hold"/>
                                        <p:tgtEl>
                                          <p:spTgt spid="2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6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8" dur="150" fill="hold"/>
                                        <p:tgtEl>
                                          <p:spTgt spid="2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55" dur="150" fill="hold"/>
                                        <p:tgtEl>
                                          <p:spTgt spid="2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6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0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2" dur="150" fill="hold"/>
                                        <p:tgtEl>
                                          <p:spTgt spid="2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7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9" dur="150" fill="hold"/>
                                        <p:tgtEl>
                                          <p:spTgt spid="2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0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2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4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76" dur="150" fill="hold"/>
                                        <p:tgtEl>
                                          <p:spTgt spid="2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3" dur="150" fill="hold"/>
                                        <p:tgtEl>
                                          <p:spTgt spid="2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8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0" dur="150" fill="hold"/>
                                        <p:tgtEl>
                                          <p:spTgt spid="2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5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7" dur="150" fill="hold"/>
                                        <p:tgtEl>
                                          <p:spTgt spid="2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4" dur="150" fill="hold"/>
                                        <p:tgtEl>
                                          <p:spTgt spid="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9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1" dur="150" fill="hold"/>
                                        <p:tgtEl>
                                          <p:spTgt spid="2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2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8" dur="150" fill="hold"/>
                                        <p:tgtEl>
                                          <p:spTgt spid="2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1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3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5" dur="150" fill="hold"/>
                                        <p:tgtEl>
                                          <p:spTgt spid="2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6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0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2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5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7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2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46" dur="150" fill="hold"/>
                                        <p:tgtEl>
                                          <p:spTgt spid="2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1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3" dur="150" fill="hold"/>
                                        <p:tgtEl>
                                          <p:spTgt spid="2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4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60" dur="150" fill="hold"/>
                                        <p:tgtEl>
                                          <p:spTgt spid="2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5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7" dur="150" fill="hold"/>
                                        <p:tgtEl>
                                          <p:spTgt spid="2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8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0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2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4" dur="150" fill="hold"/>
                                        <p:tgtEl>
                                          <p:spTgt spid="2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5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9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81" dur="150" fill="hold"/>
                                        <p:tgtEl>
                                          <p:spTgt spid="2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2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6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8" dur="150" fill="hold"/>
                                        <p:tgtEl>
                                          <p:spTgt spid="2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95" dur="150" fill="hold"/>
                                        <p:tgtEl>
                                          <p:spTgt spid="2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6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02" dur="150" fill="hold"/>
                                        <p:tgtEl>
                                          <p:spTgt spid="2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5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7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9" dur="150" fill="hold"/>
                                        <p:tgtEl>
                                          <p:spTgt spid="2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2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4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6" dur="150" fill="hold"/>
                                        <p:tgtEl>
                                          <p:spTgt spid="2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7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9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1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23" dur="150" fill="hold"/>
                                        <p:tgtEl>
                                          <p:spTgt spid="2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4" nodeType="withEffect" fill="hold" presetClass="entr" presetID="53" presetSubtype="16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6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7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8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autoRev="1" nodeType="withEffect" fill="hold" presetClass="emph" presetID="6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430" dur="150" fill="hold"/>
                                        <p:tgtEl>
                                          <p:spTgt spid="2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1" nodeType="withEffect" fill="hold" presetClass="entr" presetID="5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autoRev="1" nodeType="withEffect" fill="hold" presetClass="emph" presetID="6">
                                  <p:stCondLst>
                                    <p:cond delay="6800"/>
                                  </p:stCondLst>
                                  <p:childTnLst>
                                    <p:animScale>
                                      <p:cBhvr>
                                        <p:cTn id="437" dur="150" fill="hold"/>
                                        <p:tgtEl>
                                          <p:spTgt spid="2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val 7"/>
          <p:cNvSpPr/>
          <p:nvPr/>
        </p:nvSpPr>
        <p:spPr>
          <a:xfrm>
            <a:off x="1563120" y="-1133280"/>
            <a:ext cx="1890720" cy="1893960"/>
          </a:xfrm>
          <a:prstGeom prst="ellipse">
            <a:avLst/>
          </a:prstGeom>
          <a:solidFill>
            <a:srgbClr val="bae36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Oval 8"/>
          <p:cNvSpPr/>
          <p:nvPr/>
        </p:nvSpPr>
        <p:spPr>
          <a:xfrm>
            <a:off x="3559320" y="46080"/>
            <a:ext cx="290520" cy="290520"/>
          </a:xfrm>
          <a:prstGeom prst="ellipse">
            <a:avLst/>
          </a:prstGeom>
          <a:solidFill>
            <a:srgbClr val="6eab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Oval 9"/>
          <p:cNvSpPr/>
          <p:nvPr/>
        </p:nvSpPr>
        <p:spPr>
          <a:xfrm>
            <a:off x="1056960" y="274680"/>
            <a:ext cx="1274760" cy="127980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Oval 10"/>
          <p:cNvSpPr/>
          <p:nvPr/>
        </p:nvSpPr>
        <p:spPr>
          <a:xfrm>
            <a:off x="2762280" y="192240"/>
            <a:ext cx="779760" cy="779760"/>
          </a:xfrm>
          <a:prstGeom prst="ellipse">
            <a:avLst/>
          </a:prstGeom>
          <a:solidFill>
            <a:srgbClr val="ed9b38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Oval 11"/>
          <p:cNvSpPr/>
          <p:nvPr/>
        </p:nvSpPr>
        <p:spPr>
          <a:xfrm>
            <a:off x="3940920" y="-185400"/>
            <a:ext cx="379440" cy="376560"/>
          </a:xfrm>
          <a:prstGeom prst="ellipse">
            <a:avLst/>
          </a:prstGeom>
          <a:solidFill>
            <a:srgbClr val="f5ea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Oval 13"/>
          <p:cNvSpPr/>
          <p:nvPr/>
        </p:nvSpPr>
        <p:spPr>
          <a:xfrm>
            <a:off x="3602880" y="252720"/>
            <a:ext cx="1204560" cy="1207800"/>
          </a:xfrm>
          <a:prstGeom prst="ellipse">
            <a:avLst/>
          </a:prstGeom>
          <a:solidFill>
            <a:srgbClr val="d8aeaf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Oval 17"/>
          <p:cNvSpPr/>
          <p:nvPr/>
        </p:nvSpPr>
        <p:spPr>
          <a:xfrm>
            <a:off x="1952640" y="1915200"/>
            <a:ext cx="1014480" cy="1016280"/>
          </a:xfrm>
          <a:prstGeom prst="ellipse">
            <a:avLst/>
          </a:prstGeom>
          <a:solidFill>
            <a:srgbClr val="a5cb5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Oval 18"/>
          <p:cNvSpPr/>
          <p:nvPr/>
        </p:nvSpPr>
        <p:spPr>
          <a:xfrm>
            <a:off x="4541400" y="311400"/>
            <a:ext cx="214560" cy="214560"/>
          </a:xfrm>
          <a:prstGeom prst="ellipse">
            <a:avLst/>
          </a:prstGeom>
          <a:solidFill>
            <a:srgbClr val="bded6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Oval 19"/>
          <p:cNvSpPr/>
          <p:nvPr/>
        </p:nvSpPr>
        <p:spPr>
          <a:xfrm>
            <a:off x="4118760" y="1559880"/>
            <a:ext cx="214560" cy="214560"/>
          </a:xfrm>
          <a:prstGeom prst="ellipse">
            <a:avLst/>
          </a:prstGeom>
          <a:solidFill>
            <a:srgbClr val="bced6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Oval 20"/>
          <p:cNvSpPr/>
          <p:nvPr/>
        </p:nvSpPr>
        <p:spPr>
          <a:xfrm>
            <a:off x="3637080" y="1526760"/>
            <a:ext cx="376560" cy="378000"/>
          </a:xfrm>
          <a:prstGeom prst="ellipse">
            <a:avLst/>
          </a:prstGeom>
          <a:solidFill>
            <a:srgbClr val="cb99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Oval 21"/>
          <p:cNvSpPr/>
          <p:nvPr/>
        </p:nvSpPr>
        <p:spPr>
          <a:xfrm>
            <a:off x="2875680" y="1320840"/>
            <a:ext cx="948960" cy="95040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Oval 22"/>
          <p:cNvSpPr/>
          <p:nvPr/>
        </p:nvSpPr>
        <p:spPr>
          <a:xfrm>
            <a:off x="2122200" y="998280"/>
            <a:ext cx="554040" cy="55584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Oval 23"/>
          <p:cNvSpPr/>
          <p:nvPr/>
        </p:nvSpPr>
        <p:spPr>
          <a:xfrm>
            <a:off x="1866960" y="1597320"/>
            <a:ext cx="513000" cy="513000"/>
          </a:xfrm>
          <a:prstGeom prst="ellipse">
            <a:avLst/>
          </a:prstGeom>
          <a:solidFill>
            <a:srgbClr val="8cdb27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Oval 24"/>
          <p:cNvSpPr/>
          <p:nvPr/>
        </p:nvSpPr>
        <p:spPr>
          <a:xfrm>
            <a:off x="1660680" y="1717920"/>
            <a:ext cx="138240" cy="138240"/>
          </a:xfrm>
          <a:prstGeom prst="ellipse">
            <a:avLst/>
          </a:prstGeom>
          <a:solidFill>
            <a:srgbClr val="e9b915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Oval 25"/>
          <p:cNvSpPr/>
          <p:nvPr/>
        </p:nvSpPr>
        <p:spPr>
          <a:xfrm>
            <a:off x="3032280" y="3043440"/>
            <a:ext cx="144720" cy="146160"/>
          </a:xfrm>
          <a:prstGeom prst="ellipse">
            <a:avLst/>
          </a:prstGeom>
          <a:solidFill>
            <a:srgbClr val="bced6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Oval 26"/>
          <p:cNvSpPr/>
          <p:nvPr/>
        </p:nvSpPr>
        <p:spPr>
          <a:xfrm>
            <a:off x="2968920" y="3463920"/>
            <a:ext cx="144720" cy="147960"/>
          </a:xfrm>
          <a:prstGeom prst="ellipse">
            <a:avLst/>
          </a:prstGeom>
          <a:solidFill>
            <a:srgbClr val="b0389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Oval 27"/>
          <p:cNvSpPr/>
          <p:nvPr/>
        </p:nvSpPr>
        <p:spPr>
          <a:xfrm>
            <a:off x="3017520" y="3659760"/>
            <a:ext cx="436320" cy="436320"/>
          </a:xfrm>
          <a:prstGeom prst="ellipse">
            <a:avLst/>
          </a:prstGeom>
          <a:solidFill>
            <a:srgbClr val="f0ca6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Oval 28"/>
          <p:cNvSpPr/>
          <p:nvPr/>
        </p:nvSpPr>
        <p:spPr>
          <a:xfrm>
            <a:off x="2745720" y="4120920"/>
            <a:ext cx="315720" cy="320400"/>
          </a:xfrm>
          <a:prstGeom prst="ellipse">
            <a:avLst/>
          </a:prstGeom>
          <a:solidFill>
            <a:srgbClr val="f0ca6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Oval 29"/>
          <p:cNvSpPr/>
          <p:nvPr/>
        </p:nvSpPr>
        <p:spPr>
          <a:xfrm>
            <a:off x="2928240" y="4905720"/>
            <a:ext cx="263520" cy="263520"/>
          </a:xfrm>
          <a:prstGeom prst="ellipse">
            <a:avLst/>
          </a:prstGeom>
          <a:solidFill>
            <a:srgbClr val="7bbfa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Oval 30"/>
          <p:cNvSpPr/>
          <p:nvPr/>
        </p:nvSpPr>
        <p:spPr>
          <a:xfrm>
            <a:off x="2745720" y="4510800"/>
            <a:ext cx="476640" cy="473760"/>
          </a:xfrm>
          <a:prstGeom prst="ellipse">
            <a:avLst/>
          </a:prstGeom>
          <a:solidFill>
            <a:srgbClr val="eb454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Oval 31"/>
          <p:cNvSpPr/>
          <p:nvPr/>
        </p:nvSpPr>
        <p:spPr>
          <a:xfrm>
            <a:off x="2624400" y="4586040"/>
            <a:ext cx="211680" cy="211680"/>
          </a:xfrm>
          <a:prstGeom prst="ellipse">
            <a:avLst/>
          </a:prstGeom>
          <a:solidFill>
            <a:srgbClr val="8dc6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Oval 32"/>
          <p:cNvSpPr/>
          <p:nvPr/>
        </p:nvSpPr>
        <p:spPr>
          <a:xfrm>
            <a:off x="2322000" y="3795120"/>
            <a:ext cx="603360" cy="6033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Oval 33"/>
          <p:cNvSpPr/>
          <p:nvPr/>
        </p:nvSpPr>
        <p:spPr>
          <a:xfrm>
            <a:off x="2800440" y="1133640"/>
            <a:ext cx="462240" cy="462240"/>
          </a:xfrm>
          <a:prstGeom prst="ellipse">
            <a:avLst/>
          </a:prstGeom>
          <a:solidFill>
            <a:srgbClr val="b9dbd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Oval 34"/>
          <p:cNvSpPr/>
          <p:nvPr/>
        </p:nvSpPr>
        <p:spPr>
          <a:xfrm>
            <a:off x="3225960" y="2959920"/>
            <a:ext cx="621000" cy="62244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Oval 35"/>
          <p:cNvSpPr/>
          <p:nvPr/>
        </p:nvSpPr>
        <p:spPr>
          <a:xfrm>
            <a:off x="2530440" y="2770200"/>
            <a:ext cx="420840" cy="419400"/>
          </a:xfrm>
          <a:prstGeom prst="ellipse">
            <a:avLst/>
          </a:prstGeom>
          <a:solidFill>
            <a:srgbClr val="e27902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Oval 36"/>
          <p:cNvSpPr/>
          <p:nvPr/>
        </p:nvSpPr>
        <p:spPr>
          <a:xfrm>
            <a:off x="2374200" y="3076920"/>
            <a:ext cx="573120" cy="57024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Oval 37"/>
          <p:cNvSpPr/>
          <p:nvPr/>
        </p:nvSpPr>
        <p:spPr>
          <a:xfrm>
            <a:off x="3083040" y="2016360"/>
            <a:ext cx="1065240" cy="106704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"/>
          <p:cNvSpPr/>
          <p:nvPr/>
        </p:nvSpPr>
        <p:spPr>
          <a:xfrm>
            <a:off x="6212520" y="757440"/>
            <a:ext cx="27493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ru-RU" sz="1800" spc="-26" strike="noStrike">
                <a:solidFill>
                  <a:srgbClr val="000000"/>
                </a:solidFill>
                <a:latin typeface="Calibri"/>
                <a:ea typeface="Microsoft YaHei"/>
              </a:rPr>
              <a:t>Дыхание является важнейшей функцией организма. Важное место в физической культуре занимают специальные дыхательные упражнения, которые обеспечивают полноценный дренаж бронхов, очищают слизистую дыхательных путей, укрепляют дыхательную мускулатуру.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180000" y="360000"/>
            <a:ext cx="5939280" cy="468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100"/>
    </mc:Choice>
    <mc:Fallback>
      <p:transition spd="slow"/>
    </mc:Fallback>
  </mc:AlternateContent>
  <p:timing>
    <p:tnLst>
      <p:par>
        <p:cTn id="438" dur="indefinite" restart="never" nodeType="tmRoot">
          <p:childTnLst>
            <p:seq>
              <p:cTn id="439" dur="indefinite" nodeType="mainSeq"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4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6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8" dur="150" fill="hold"/>
                                        <p:tgtEl>
                                          <p:spTgt spid="2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1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3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5" dur="150" fill="hold"/>
                                        <p:tgtEl>
                                          <p:spTgt spid="2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6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8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0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2" dur="150" fill="hold"/>
                                        <p:tgtEl>
                                          <p:spTgt spid="2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3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6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69" dur="150" fill="hold"/>
                                        <p:tgtEl>
                                          <p:spTgt spid="2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0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2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4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76" dur="150" fill="hold"/>
                                        <p:tgtEl>
                                          <p:spTgt spid="2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3" dur="150" fill="hold"/>
                                        <p:tgtEl>
                                          <p:spTgt spid="2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6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8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0" dur="150" fill="hold"/>
                                        <p:tgtEl>
                                          <p:spTgt spid="2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3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4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5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97" dur="150" fill="hold"/>
                                        <p:tgtEl>
                                          <p:spTgt spid="2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2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4" dur="150" fill="hold"/>
                                        <p:tgtEl>
                                          <p:spTgt spid="2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7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9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1" dur="150" fill="hold"/>
                                        <p:tgtEl>
                                          <p:spTgt spid="2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8" dur="150" fill="hold"/>
                                        <p:tgtEl>
                                          <p:spTgt spid="2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9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1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2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3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5" dur="150" fill="hold"/>
                                        <p:tgtEl>
                                          <p:spTgt spid="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6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8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0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32" dur="150" fill="hold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3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5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6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7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9" dur="150" fill="hold"/>
                                        <p:tgtEl>
                                          <p:spTgt spid="2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2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4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6" dur="150" fill="hold"/>
                                        <p:tgtEl>
                                          <p:spTgt spid="2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7" nodeType="withEffect" fill="hold" presetClass="entr" presetID="5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9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1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autoRev="1" nodeType="withEffect" fill="hold" presetClass="emph" presetID="6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53" dur="150" fill="hold"/>
                                        <p:tgtEl>
                                          <p:spTgt spid="2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4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7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8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0" dur="150" fill="hold"/>
                                        <p:tgtEl>
                                          <p:spTgt spid="2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1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3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5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67" dur="150" fill="hold"/>
                                        <p:tgtEl>
                                          <p:spTgt spid="2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4" dur="150" fill="hold"/>
                                        <p:tgtEl>
                                          <p:spTgt spid="2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5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7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8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9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81" dur="150" fill="hold"/>
                                        <p:tgtEl>
                                          <p:spTgt spid="2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2" nodeType="withEffect" fill="hold" presetClass="entr" presetID="5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autoRev="1" nodeType="withEffect" fill="hold" presetClass="emph" presetID="6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88" dur="150" fill="hold"/>
                                        <p:tgtEl>
                                          <p:spTgt spid="2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9" nodeType="withEffect" fill="hold" presetClass="entr" presetID="5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1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2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3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autoRev="1" nodeType="withEffect" fill="hold" presetClass="emph" presetID="6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95" dur="150" fill="hold"/>
                                        <p:tgtEl>
                                          <p:spTgt spid="2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6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8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0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2" dur="150" fill="hold"/>
                                        <p:tgtEl>
                                          <p:spTgt spid="2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3" nodeType="withEffect" fill="hold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autoRev="1" nodeType="withEffect" fill="hold" presetClass="emph" presetID="6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09" dur="150" fill="hold"/>
                                        <p:tgtEl>
                                          <p:spTgt spid="2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0" nodeType="withEffect" fill="hold" presetClass="entr" presetID="5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2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3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autoRev="1" nodeType="withEffect" fill="hold" presetClass="emph" presetID="6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6" dur="150" fill="hold"/>
                                        <p:tgtEl>
                                          <p:spTgt spid="2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9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1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autoRev="1" nodeType="withEffect" fill="hold" presetClass="emph" presetID="6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3" dur="150" fill="hold"/>
                                        <p:tgtEl>
                                          <p:spTgt spid="2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4" nodeType="withEffect" fill="hold" presetClass="entr" presetID="5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6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7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8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autoRev="1" nodeType="withEffect" fill="hold" presetClass="emph" presetID="6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30" dur="150" fill="hold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reeform 11"/>
          <p:cNvSpPr/>
          <p:nvPr/>
        </p:nvSpPr>
        <p:spPr>
          <a:xfrm>
            <a:off x="540000" y="1692360"/>
            <a:ext cx="2878920" cy="898920"/>
          </a:xfrm>
          <a:custGeom>
            <a:avLst/>
            <a:gdLst/>
            <a:ahLst/>
            <a:rect l="l" t="t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a5514"/>
          </a:solidFill>
          <a:ln w="635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Freeform 12"/>
          <p:cNvSpPr/>
          <p:nvPr/>
        </p:nvSpPr>
        <p:spPr>
          <a:xfrm>
            <a:off x="1800000" y="2700000"/>
            <a:ext cx="2958840" cy="1078920"/>
          </a:xfrm>
          <a:custGeom>
            <a:avLst/>
            <a:gdLst/>
            <a:ahLst/>
            <a:rect l="l" t="t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fcfbf7"/>
          </a:solidFill>
          <a:ln w="6350">
            <a:solidFill>
              <a:srgbClr val="ea55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Freeform 13"/>
          <p:cNvSpPr/>
          <p:nvPr/>
        </p:nvSpPr>
        <p:spPr>
          <a:xfrm>
            <a:off x="4395960" y="1657080"/>
            <a:ext cx="2442960" cy="861840"/>
          </a:xfrm>
          <a:custGeom>
            <a:avLst/>
            <a:gdLst/>
            <a:ahLst/>
            <a:rect l="l" t="t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a5514"/>
          </a:solidFill>
          <a:ln w="635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Freeform 14"/>
          <p:cNvSpPr/>
          <p:nvPr/>
        </p:nvSpPr>
        <p:spPr>
          <a:xfrm>
            <a:off x="5940000" y="2880000"/>
            <a:ext cx="2886480" cy="941040"/>
          </a:xfrm>
          <a:custGeom>
            <a:avLst/>
            <a:gdLst/>
            <a:ahLst/>
            <a:rect l="l" t="t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fcfbf7"/>
          </a:solidFill>
          <a:ln w="6350">
            <a:solidFill>
              <a:srgbClr val="ea55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9" name="Group 27"/>
          <p:cNvGrpSpPr/>
          <p:nvPr/>
        </p:nvGrpSpPr>
        <p:grpSpPr>
          <a:xfrm>
            <a:off x="660240" y="2690640"/>
            <a:ext cx="165240" cy="189000"/>
            <a:chOff x="660240" y="2690640"/>
            <a:chExt cx="165240" cy="189000"/>
          </a:xfrm>
        </p:grpSpPr>
        <p:sp>
          <p:nvSpPr>
            <p:cNvPr id="290" name="Freeform 28"/>
            <p:cNvSpPr/>
            <p:nvPr/>
          </p:nvSpPr>
          <p:spPr>
            <a:xfrm>
              <a:off x="688680" y="2765520"/>
              <a:ext cx="82800" cy="39960"/>
            </a:xfrm>
            <a:custGeom>
              <a:avLst/>
              <a:gdLst/>
              <a:ahLst/>
              <a:rect l="l" t="t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Freeform 29"/>
            <p:cNvSpPr/>
            <p:nvPr/>
          </p:nvSpPr>
          <p:spPr>
            <a:xfrm>
              <a:off x="660240" y="2690640"/>
              <a:ext cx="165240" cy="189000"/>
            </a:xfrm>
            <a:custGeom>
              <a:avLst/>
              <a:gdLst/>
              <a:ahLst/>
              <a:rect l="l" t="t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2" name="Text Box 30"/>
          <p:cNvSpPr/>
          <p:nvPr/>
        </p:nvSpPr>
        <p:spPr>
          <a:xfrm>
            <a:off x="1540080" y="2626200"/>
            <a:ext cx="263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Impact"/>
                <a:ea typeface="微软雅黑"/>
              </a:rPr>
              <a:t>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93" name="Text Box 31"/>
          <p:cNvSpPr/>
          <p:nvPr/>
        </p:nvSpPr>
        <p:spPr>
          <a:xfrm>
            <a:off x="1762560" y="2781000"/>
            <a:ext cx="2999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Искусственное затруднение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дыхания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4" name="Text Box 32"/>
          <p:cNvSpPr/>
          <p:nvPr/>
        </p:nvSpPr>
        <p:spPr>
          <a:xfrm>
            <a:off x="4673880" y="1980000"/>
            <a:ext cx="201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Задержка дыхания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5" name="Text Box 33"/>
          <p:cNvSpPr/>
          <p:nvPr/>
        </p:nvSpPr>
        <p:spPr>
          <a:xfrm>
            <a:off x="6082200" y="3087000"/>
            <a:ext cx="2566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Поверхностное дыхание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6" name="Text Box 38"/>
          <p:cNvSpPr/>
          <p:nvPr/>
        </p:nvSpPr>
        <p:spPr>
          <a:xfrm>
            <a:off x="1605600" y="1042200"/>
            <a:ext cx="553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ea5514"/>
                </a:solidFill>
                <a:latin typeface="Impact"/>
                <a:ea typeface="微软雅黑"/>
              </a:rPr>
              <a:t>01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7" name="Text Box 39"/>
          <p:cNvSpPr/>
          <p:nvPr/>
        </p:nvSpPr>
        <p:spPr>
          <a:xfrm>
            <a:off x="7020000" y="3922200"/>
            <a:ext cx="600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ea5514"/>
                </a:solidFill>
                <a:latin typeface="Impact"/>
                <a:ea typeface="微软雅黑"/>
              </a:rPr>
              <a:t>04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8" name="Text Box 41"/>
          <p:cNvSpPr/>
          <p:nvPr/>
        </p:nvSpPr>
        <p:spPr>
          <a:xfrm>
            <a:off x="7399800" y="1692360"/>
            <a:ext cx="600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cfbf7"/>
                </a:solidFill>
                <a:latin typeface="Impact"/>
                <a:ea typeface="微软雅黑"/>
              </a:rPr>
              <a:t>04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9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Oval 5"/>
          <p:cNvSpPr/>
          <p:nvPr/>
        </p:nvSpPr>
        <p:spPr>
          <a:xfrm>
            <a:off x="33624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Rectangle 39"/>
          <p:cNvSpPr/>
          <p:nvPr/>
        </p:nvSpPr>
        <p:spPr>
          <a:xfrm>
            <a:off x="401760" y="327960"/>
            <a:ext cx="3294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Rectangle 39"/>
          <p:cNvSpPr/>
          <p:nvPr/>
        </p:nvSpPr>
        <p:spPr>
          <a:xfrm>
            <a:off x="915840" y="343080"/>
            <a:ext cx="73630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Основу гимнастических комплексов составляют упражнения, компонентами которых являются: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900000" y="1980000"/>
            <a:ext cx="2182320" cy="5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Глубокое дыхание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6" name="Text Box 39_1"/>
          <p:cNvSpPr/>
          <p:nvPr/>
        </p:nvSpPr>
        <p:spPr>
          <a:xfrm>
            <a:off x="5230440" y="1080000"/>
            <a:ext cx="614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ea5514"/>
                </a:solidFill>
                <a:latin typeface="Impact"/>
                <a:ea typeface="微软雅黑"/>
              </a:rPr>
              <a:t>03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2880000" y="3733920"/>
            <a:ext cx="61416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ea5514"/>
                </a:solidFill>
                <a:latin typeface="Impact"/>
                <a:ea typeface="微软雅黑"/>
              </a:rPr>
              <a:t>02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push dir="l"/>
  </p:transition>
  <p:timing>
    <p:tnLst>
      <p:par>
        <p:cTn id="631" dur="indefinite" restart="never" nodeType="tmRoot">
          <p:childTnLst>
            <p:seq>
              <p:cTn id="632" dur="indefinite" nodeType="mainSeq"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nodeType="withEffect" fill="hold" presetClass="entr" presetID="5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autoRev="1" nodeType="withEffect" fill="hold" presetClass="emph" presetID="6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6" dur="150" fill="hold"/>
                                        <p:tgtEl>
                                          <p:spTgt spid="2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7" nodeType="withEffect" fill="hold" presetClass="entr" presetID="4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nodeType="withEffect" fill="hold" presetClass="entr" presetID="4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nodeType="withEffect" fill="hold" presetClass="entr" presetID="4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nodeType="withEffect" fill="hold" presetClass="entr" presetID="4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5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nodeType="withEffect" fill="hold" presetClass="entr" presetID="53" presetSubtype="16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9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1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autoRev="1" nodeType="withEffect" fill="hold" presetClass="emph" presetID="6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83" dur="150" fill="hold"/>
                                        <p:tgtEl>
                                          <p:spTgt spid="2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4" nodeType="withEffect" fill="hold" presetClass="entr" presetID="47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53" presetSubtype="16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1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3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autoRev="1" nodeType="withEffect" fill="hold" presetClass="emph" presetID="6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95" dur="150" fill="hold"/>
                                        <p:tgtEl>
                                          <p:spTgt spid="2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62"/>
          <p:cNvSpPr/>
          <p:nvPr/>
        </p:nvSpPr>
        <p:spPr>
          <a:xfrm>
            <a:off x="180000" y="1620000"/>
            <a:ext cx="2698920" cy="1978920"/>
          </a:xfrm>
          <a:prstGeom prst="rect">
            <a:avLst/>
          </a:prstGeom>
          <a:solidFill>
            <a:srgbClr val="ea5514"/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Rectangle 64"/>
          <p:cNvSpPr/>
          <p:nvPr/>
        </p:nvSpPr>
        <p:spPr>
          <a:xfrm>
            <a:off x="3240000" y="1620000"/>
            <a:ext cx="2698920" cy="1978920"/>
          </a:xfrm>
          <a:prstGeom prst="rect">
            <a:avLst/>
          </a:prstGeom>
          <a:solidFill>
            <a:srgbClr val="fcfbf7"/>
          </a:solidFill>
          <a:ln w="6350">
            <a:solidFill>
              <a:srgbClr val="ea55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Rectangle 66"/>
          <p:cNvSpPr/>
          <p:nvPr/>
        </p:nvSpPr>
        <p:spPr>
          <a:xfrm>
            <a:off x="6300000" y="1672560"/>
            <a:ext cx="2698920" cy="1926360"/>
          </a:xfrm>
          <a:prstGeom prst="rect">
            <a:avLst/>
          </a:prstGeom>
          <a:solidFill>
            <a:srgbClr val="ea5514"/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Freeform 78"/>
          <p:cNvSpPr/>
          <p:nvPr/>
        </p:nvSpPr>
        <p:spPr>
          <a:xfrm flipH="1">
            <a:off x="5332680" y="3663360"/>
            <a:ext cx="392400" cy="312840"/>
          </a:xfrm>
          <a:custGeom>
            <a:avLst/>
            <a:gdLst/>
            <a:ahLst/>
            <a:rect l="l" t="t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Oval 5"/>
          <p:cNvSpPr/>
          <p:nvPr/>
        </p:nvSpPr>
        <p:spPr>
          <a:xfrm>
            <a:off x="76680" y="414000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Rectangle 39"/>
          <p:cNvSpPr/>
          <p:nvPr/>
        </p:nvSpPr>
        <p:spPr>
          <a:xfrm>
            <a:off x="401760" y="327960"/>
            <a:ext cx="3294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Rectangle 39"/>
          <p:cNvSpPr/>
          <p:nvPr/>
        </p:nvSpPr>
        <p:spPr>
          <a:xfrm>
            <a:off x="915840" y="343080"/>
            <a:ext cx="2776680" cy="2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圆角矩形 39"/>
          <p:cNvSpPr/>
          <p:nvPr/>
        </p:nvSpPr>
        <p:spPr>
          <a:xfrm>
            <a:off x="504720" y="720000"/>
            <a:ext cx="2194200" cy="53892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Статическими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9" name="圆角矩形 40"/>
          <p:cNvSpPr/>
          <p:nvPr/>
        </p:nvSpPr>
        <p:spPr>
          <a:xfrm>
            <a:off x="3420000" y="720000"/>
            <a:ext cx="2338920" cy="538920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Динамическими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圆角矩形 41"/>
          <p:cNvSpPr/>
          <p:nvPr/>
        </p:nvSpPr>
        <p:spPr>
          <a:xfrm>
            <a:off x="6547320" y="720000"/>
            <a:ext cx="2158920" cy="53892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Специальными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2520000" y="180000"/>
            <a:ext cx="36039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Дыхательные упражнения бывают: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720000" y="2160000"/>
            <a:ext cx="149796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Выполняются в состоянии покоя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3780000" y="1949400"/>
            <a:ext cx="1677960" cy="16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Которые выполняются с использованием элементов движения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6300000" y="1980000"/>
            <a:ext cx="2698920" cy="12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Т.Е. дренажными – которые показаны при определенных заболеваниях)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534600" y="4126680"/>
            <a:ext cx="8284320" cy="54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детей, особенно маленьких, на этой основе созданы специальные комплексы, состоящие из простых, а иногда и очень занятных упражнений.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Oval 5_0"/>
          <p:cNvSpPr/>
          <p:nvPr/>
        </p:nvSpPr>
        <p:spPr>
          <a:xfrm>
            <a:off x="360000" y="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l"/>
  </p:transition>
  <p:timing>
    <p:tnLst>
      <p:par>
        <p:cTn id="696" dur="indefinite" restart="never" nodeType="tmRoot">
          <p:childTnLst>
            <p:seq>
              <p:cTn id="697" dur="indefinite" nodeType="mainSeq"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0"/>
                            </p:stCondLst>
                            <p:childTnLst>
                              <p:par>
                                <p:cTn id="71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2" nodeType="withEffect" fill="hold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Oval 5"/>
          <p:cNvSpPr/>
          <p:nvPr/>
        </p:nvSpPr>
        <p:spPr>
          <a:xfrm>
            <a:off x="33624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Rectangle 39"/>
          <p:cNvSpPr/>
          <p:nvPr/>
        </p:nvSpPr>
        <p:spPr>
          <a:xfrm>
            <a:off x="2340000" y="180000"/>
            <a:ext cx="5023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Как проводить гимнастику с дошкольниками.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157680" y="580680"/>
            <a:ext cx="8819640" cy="44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15000"/>
              </a:lnSpc>
            </a:pPr>
            <a:r>
              <a:rPr b="0" lang="ru-RU" sz="1600" spc="-1" strike="noStrike">
                <a:latin typeface="Calibri"/>
              </a:rPr>
              <a:t>Дыхательную гимнастику с детьми дошкольного возраста можно проводить дважды в течение 10-30 минут, и делать это лучше не ранее, чем через час после приема пищи.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Важно, чтобы занятия были проведены в интересной детям игровой форме.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Чтобы детям было интересно, упражнения можно называть по-детски, забавно.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Можно выдумывать свои упражнения, на основе базовых.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Интересной будет гимнастика с применением игрушек.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Полезно выполнять упражнения на улице в тёплое время года, на свежем воздухе.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Если занятия проводятся в помещении, то нужно предварительно проветривать его.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Заниматься нужно в легкой одежде и при температуре воздуха не выше 17-20 Сº.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Важно постоянно заниматься дыхательной гимнастикой с ребёнком, так как результаты занятий будут видны только после продолжительного курса. </a:t>
            </a:r>
            <a:endParaRPr b="0" lang="ru-RU" sz="16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latin typeface="Calibri"/>
              </a:rPr>
              <a:t>Нагрузку можно увеличивать постепенно, увеличивая число повторений и усложняя упражнения.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i="1" lang="ru-RU" sz="2000" spc="-1" strike="noStrike">
                <a:solidFill>
                  <a:srgbClr val="f10d0c"/>
                </a:solidFill>
                <a:latin typeface="Calibri"/>
                <a:ea typeface="Times New Roman"/>
              </a:rPr>
              <a:t> </a:t>
            </a:r>
            <a:r>
              <a:rPr b="0" i="1" lang="ru-RU" sz="2000" spc="-1" strike="noStrike">
                <a:solidFill>
                  <a:srgbClr val="f10d0c"/>
                </a:solidFill>
                <a:latin typeface="Calibri"/>
                <a:ea typeface="Times New Roman"/>
              </a:rPr>
              <a:t>!Совет. Если родителям важно приучить ребенка делать дыхательные упражнения, то неплохо делать их вместе с ним.!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 104"/>
          <p:cNvSpPr/>
          <p:nvPr/>
        </p:nvSpPr>
        <p:spPr>
          <a:xfrm>
            <a:off x="3589920" y="1413720"/>
            <a:ext cx="909720" cy="2802960"/>
          </a:xfrm>
          <a:custGeom>
            <a:avLst/>
            <a:gdLst/>
            <a:ahLst/>
            <a:rect l="l" t="t" r="r" b="b"/>
            <a:pathLst>
              <a:path w="574" h="1616">
                <a:moveTo>
                  <a:pt x="0" y="0"/>
                </a:moveTo>
                <a:lnTo>
                  <a:pt x="0" y="1616"/>
                </a:lnTo>
                <a:lnTo>
                  <a:pt x="574" y="1616"/>
                </a:lnTo>
              </a:path>
            </a:pathLst>
          </a:custGeom>
          <a:noFill/>
          <a:ln w="6350">
            <a:solidFill>
              <a:srgbClr val="a6a6a6"/>
            </a:solidFill>
            <a:round/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Freeform 105"/>
          <p:cNvSpPr/>
          <p:nvPr/>
        </p:nvSpPr>
        <p:spPr>
          <a:xfrm>
            <a:off x="2976480" y="2700000"/>
            <a:ext cx="1343160" cy="905040"/>
          </a:xfrm>
          <a:custGeom>
            <a:avLst/>
            <a:gdLst/>
            <a:ahLst/>
            <a:rect l="l" t="t" r="r" b="b"/>
            <a:pathLst>
              <a:path w="970" h="438">
                <a:moveTo>
                  <a:pt x="0" y="0"/>
                </a:moveTo>
                <a:lnTo>
                  <a:pt x="0" y="438"/>
                </a:lnTo>
                <a:lnTo>
                  <a:pt x="970" y="438"/>
                </a:lnTo>
              </a:path>
            </a:pathLst>
          </a:custGeom>
          <a:noFill/>
          <a:ln w="6350">
            <a:solidFill>
              <a:srgbClr val="a6a6a6"/>
            </a:solidFill>
            <a:round/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Freeform 106"/>
          <p:cNvSpPr/>
          <p:nvPr/>
        </p:nvSpPr>
        <p:spPr>
          <a:xfrm>
            <a:off x="4668120" y="1440000"/>
            <a:ext cx="911520" cy="2802960"/>
          </a:xfrm>
          <a:custGeom>
            <a:avLst/>
            <a:gdLst/>
            <a:ahLst/>
            <a:rect l="l" t="t" r="r" b="b"/>
            <a:pathLst>
              <a:path w="575" h="1616">
                <a:moveTo>
                  <a:pt x="575" y="0"/>
                </a:moveTo>
                <a:lnTo>
                  <a:pt x="575" y="1616"/>
                </a:lnTo>
                <a:lnTo>
                  <a:pt x="0" y="1616"/>
                </a:lnTo>
              </a:path>
            </a:pathLst>
          </a:custGeom>
          <a:noFill/>
          <a:ln w="6350">
            <a:solidFill>
              <a:srgbClr val="a6a6a6"/>
            </a:solidFill>
            <a:round/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Rectangle 66"/>
          <p:cNvSpPr/>
          <p:nvPr/>
        </p:nvSpPr>
        <p:spPr>
          <a:xfrm>
            <a:off x="5760000" y="1549080"/>
            <a:ext cx="3239640" cy="27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808080"/>
                </a:solidFill>
                <a:latin typeface="Arial"/>
                <a:ea typeface="微软雅黑"/>
              </a:rPr>
              <a:t>Упражнение с удлинённым и усиленным выдохом, сочетаемое с физическими упражнениями, которые направлены на общее укрепление организма и физическое развитие ребенка. Этого можно достичь, произнося в момент отрабатывания упражнений гласные звуки (а-а-а, о-о-о, у-у-у), шипящие согласные (ж, ш) и сочетания звуков (ах, ха, фу, ух,). Всё это лучше делать именно в игровой форме, например: жужжит пчёлка, гудит самолёт, едет поезд и т.д).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7" name="圆角矩形 154"/>
          <p:cNvSpPr/>
          <p:nvPr/>
        </p:nvSpPr>
        <p:spPr>
          <a:xfrm>
            <a:off x="5400000" y="720000"/>
            <a:ext cx="2339640" cy="71964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В   основе самих дыхательных упражнений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8" name="Rectangle 66"/>
          <p:cNvSpPr/>
          <p:nvPr/>
        </p:nvSpPr>
        <p:spPr>
          <a:xfrm>
            <a:off x="524520" y="1249560"/>
            <a:ext cx="27151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808080"/>
                </a:solidFill>
                <a:latin typeface="Calibri"/>
                <a:ea typeface="微软雅黑"/>
              </a:rPr>
              <a:t>Специальные статические и динамические дыхательные упражнения.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9" name="圆角矩形 158"/>
          <p:cNvSpPr/>
          <p:nvPr/>
        </p:nvSpPr>
        <p:spPr>
          <a:xfrm>
            <a:off x="1620000" y="540000"/>
            <a:ext cx="2879640" cy="71964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В основе методики проведения занятий </a:t>
            </a:r>
            <a:r>
              <a:rPr b="1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дыхательной гимнастики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0" name="Rectangle 66"/>
          <p:cNvSpPr/>
          <p:nvPr/>
        </p:nvSpPr>
        <p:spPr>
          <a:xfrm>
            <a:off x="180000" y="2728440"/>
            <a:ext cx="2626920" cy="21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808080"/>
                </a:solidFill>
                <a:latin typeface="Arial"/>
                <a:ea typeface="微软雅黑"/>
              </a:rPr>
              <a:t>Упражнения можно делать в любое время, в любом месте и даже в любой позиции: даже сидя или лежа. Правда, с профилактической целью хватает и одного сеанса в день; а с целью лечебной – по 2 раза в день, утром и вечером по полчаса за 30-40 минут до еды.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1" name="圆角矩形 160"/>
          <p:cNvSpPr/>
          <p:nvPr/>
        </p:nvSpPr>
        <p:spPr>
          <a:xfrm>
            <a:off x="1800000" y="1980000"/>
            <a:ext cx="1619640" cy="71964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Проведение упражнений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342" name="组合 3"/>
          <p:cNvGrpSpPr/>
          <p:nvPr/>
        </p:nvGrpSpPr>
        <p:grpSpPr>
          <a:xfrm>
            <a:off x="4360680" y="1601640"/>
            <a:ext cx="416160" cy="3159360"/>
            <a:chOff x="4360680" y="1601640"/>
            <a:chExt cx="416160" cy="3159360"/>
          </a:xfrm>
        </p:grpSpPr>
        <p:sp>
          <p:nvSpPr>
            <p:cNvPr id="343" name="Freeform 96"/>
            <p:cNvSpPr/>
            <p:nvPr/>
          </p:nvSpPr>
          <p:spPr>
            <a:xfrm>
              <a:off x="4373280" y="1601640"/>
              <a:ext cx="390600" cy="681120"/>
            </a:xfrm>
            <a:custGeom>
              <a:avLst/>
              <a:gdLst/>
              <a:ahLst/>
              <a:rect l="l" t="t" r="r" b="b"/>
              <a:pathLst>
                <a:path w="235" h="408">
                  <a:moveTo>
                    <a:pt x="235" y="360"/>
                  </a:moveTo>
                  <a:cubicBezTo>
                    <a:pt x="235" y="387"/>
                    <a:pt x="214" y="408"/>
                    <a:pt x="187" y="408"/>
                  </a:cubicBezTo>
                  <a:cubicBezTo>
                    <a:pt x="48" y="408"/>
                    <a:pt x="48" y="408"/>
                    <a:pt x="48" y="408"/>
                  </a:cubicBezTo>
                  <a:cubicBezTo>
                    <a:pt x="21" y="408"/>
                    <a:pt x="0" y="387"/>
                    <a:pt x="0" y="3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14" y="0"/>
                    <a:pt x="235" y="21"/>
                    <a:pt x="235" y="48"/>
                  </a:cubicBezTo>
                  <a:lnTo>
                    <a:pt x="235" y="360"/>
                  </a:lnTo>
                  <a:close/>
                </a:path>
              </a:pathLst>
            </a:custGeom>
            <a:solidFill>
              <a:srgbClr val="dddd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Rectangle 97"/>
            <p:cNvSpPr/>
            <p:nvPr/>
          </p:nvSpPr>
          <p:spPr>
            <a:xfrm>
              <a:off x="4360680" y="1824120"/>
              <a:ext cx="416160" cy="2392560"/>
            </a:xfrm>
            <a:prstGeom prst="rect">
              <a:avLst/>
            </a:prstGeom>
            <a:solidFill>
              <a:srgbClr val="dddd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Rectangle 98"/>
            <p:cNvSpPr/>
            <p:nvPr/>
          </p:nvSpPr>
          <p:spPr>
            <a:xfrm>
              <a:off x="4385880" y="1824120"/>
              <a:ext cx="119160" cy="2392560"/>
            </a:xfrm>
            <a:prstGeom prst="rect">
              <a:avLst/>
            </a:prstGeom>
            <a:solidFill>
              <a:srgbClr val="fcfbf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Rectangle 99"/>
            <p:cNvSpPr/>
            <p:nvPr/>
          </p:nvSpPr>
          <p:spPr>
            <a:xfrm>
              <a:off x="4628880" y="1824120"/>
              <a:ext cx="117720" cy="2392560"/>
            </a:xfrm>
            <a:prstGeom prst="rect">
              <a:avLst/>
            </a:prstGeom>
            <a:solidFill>
              <a:srgbClr val="fcfbf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Rectangle 100"/>
            <p:cNvSpPr/>
            <p:nvPr/>
          </p:nvSpPr>
          <p:spPr>
            <a:xfrm>
              <a:off x="4502520" y="1824120"/>
              <a:ext cx="126360" cy="2392560"/>
            </a:xfrm>
            <a:prstGeom prst="rect">
              <a:avLst/>
            </a:prstGeom>
            <a:solidFill>
              <a:srgbClr val="ea551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Freeform 101"/>
            <p:cNvSpPr/>
            <p:nvPr/>
          </p:nvSpPr>
          <p:spPr>
            <a:xfrm>
              <a:off x="4360680" y="4218120"/>
              <a:ext cx="416160" cy="331920"/>
            </a:xfrm>
            <a:custGeom>
              <a:avLst/>
              <a:gdLst/>
              <a:ahLst/>
              <a:rect l="l" t="t" r="r" b="b"/>
              <a:pathLst>
                <a:path w="263" h="210">
                  <a:moveTo>
                    <a:pt x="0" y="0"/>
                  </a:moveTo>
                  <a:lnTo>
                    <a:pt x="54" y="210"/>
                  </a:lnTo>
                  <a:lnTo>
                    <a:pt x="207" y="210"/>
                  </a:lnTo>
                  <a:lnTo>
                    <a:pt x="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Freeform 102"/>
            <p:cNvSpPr/>
            <p:nvPr/>
          </p:nvSpPr>
          <p:spPr>
            <a:xfrm>
              <a:off x="4446360" y="4551480"/>
              <a:ext cx="241560" cy="209520"/>
            </a:xfrm>
            <a:custGeom>
              <a:avLst/>
              <a:gdLst/>
              <a:ahLst/>
              <a:rect l="l" t="t" r="r" b="b"/>
              <a:pathLst>
                <a:path w="145" h="126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110"/>
                    <a:pt x="53" y="126"/>
                    <a:pt x="74" y="126"/>
                  </a:cubicBezTo>
                  <a:cubicBezTo>
                    <a:pt x="94" y="126"/>
                    <a:pt x="111" y="109"/>
                    <a:pt x="112" y="89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a551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0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Oval 5"/>
          <p:cNvSpPr/>
          <p:nvPr/>
        </p:nvSpPr>
        <p:spPr>
          <a:xfrm>
            <a:off x="33624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Rectangle 39"/>
          <p:cNvSpPr/>
          <p:nvPr/>
        </p:nvSpPr>
        <p:spPr>
          <a:xfrm>
            <a:off x="401760" y="327960"/>
            <a:ext cx="32940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Impact"/>
                <a:ea typeface="宋体"/>
              </a:rPr>
              <a:t>02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55" name="Rectangle 39"/>
          <p:cNvSpPr/>
          <p:nvPr/>
        </p:nvSpPr>
        <p:spPr>
          <a:xfrm>
            <a:off x="1800000" y="265320"/>
            <a:ext cx="59238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            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微软雅黑"/>
              </a:rPr>
              <a:t>Техника выполнения упражнений.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l"/>
  </p:transition>
  <p:timing>
    <p:tnLst>
      <p:par>
        <p:cTn id="736" dur="indefinite" restart="never" nodeType="tmRoot">
          <p:childTnLst>
            <p:seq>
              <p:cTn id="737" dur="indefinite" nodeType="mainSeq"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4" nodeType="withEffect" fill="hold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6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 additive="repl">
                                        <p:cTn id="74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nodeType="withEffect" fill="hold" presetClass="entr" presetID="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2" nodeType="withEffect" fill="hold" presetClass="entr" presetID="55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nodeType="withEffect" fill="hold" presetClass="entr" presetID="1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9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76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nodeType="with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nodeType="withEffect" fill="hold" presetClass="entr" presetID="55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nodeType="withEffect" fill="hold" presetClass="entr" presetID="12" presetSubtype="2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2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 additive="repl">
                                        <p:cTn id="77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nodeType="withEffect" fill="hold" presetClass="entr" presetID="2" presetSubtype="8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8" nodeType="withEffect" fill="hold" presetClass="entr" presetID="55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0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20"/>
          <p:cNvSpPr/>
          <p:nvPr/>
        </p:nvSpPr>
        <p:spPr>
          <a:xfrm>
            <a:off x="4534200" y="2669040"/>
            <a:ext cx="115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Impact"/>
                <a:ea typeface="微软雅黑"/>
              </a:rPr>
              <a:t>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7" name="圆角矩形 131"/>
          <p:cNvSpPr/>
          <p:nvPr/>
        </p:nvSpPr>
        <p:spPr>
          <a:xfrm>
            <a:off x="540000" y="900000"/>
            <a:ext cx="8099640" cy="1439640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ea5514"/>
                </a:solidFill>
                <a:latin typeface="Impact"/>
                <a:ea typeface="微软雅黑"/>
              </a:rPr>
              <a:t>Сначала придется научить ребеночка правильно вдыхать воздух: вдох должен быть коротким и отрывистым, только носом. Показать малышу, как вдыхается аромат яблока, понюхать с ним цветок, запах скошенной травы (в парке, например).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8" name="圆角矩形 135"/>
          <p:cNvSpPr/>
          <p:nvPr/>
        </p:nvSpPr>
        <p:spPr>
          <a:xfrm>
            <a:off x="360000" y="2621880"/>
            <a:ext cx="8279640" cy="169776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Затем – приступать к осваиванию первых </a:t>
            </a:r>
            <a:r>
              <a:rPr b="0" lang="ru-RU" sz="1400" spc="-1" strike="noStrike" u="sng">
                <a:solidFill>
                  <a:srgbClr val="ffffff"/>
                </a:solidFill>
                <a:uFillTx/>
                <a:latin typeface="Impact"/>
                <a:ea typeface="微软雅黑"/>
              </a:rPr>
              <a:t>трех главных упражнений</a:t>
            </a:r>
            <a:r>
              <a:rPr b="0" lang="ru-RU" sz="1400" spc="-1" strike="noStrike">
                <a:solidFill>
                  <a:srgbClr val="ffffff"/>
                </a:solidFill>
                <a:latin typeface="Impact"/>
                <a:ea typeface="微软雅黑"/>
              </a:rPr>
              <a:t>, которые выполняются в ритме строевого шага (почувствовать ритм можно, просто пошагав 2-3 минуты на месте).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9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Oval 5"/>
          <p:cNvSpPr/>
          <p:nvPr/>
        </p:nvSpPr>
        <p:spPr>
          <a:xfrm>
            <a:off x="33624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Rectangle 39"/>
          <p:cNvSpPr/>
          <p:nvPr/>
        </p:nvSpPr>
        <p:spPr>
          <a:xfrm>
            <a:off x="401760" y="327960"/>
            <a:ext cx="32940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Impact"/>
                <a:ea typeface="宋体"/>
              </a:rPr>
              <a:t>02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64" name="Rectangle 39"/>
          <p:cNvSpPr/>
          <p:nvPr/>
        </p:nvSpPr>
        <p:spPr>
          <a:xfrm>
            <a:off x="3420000" y="327240"/>
            <a:ext cx="27766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8080"/>
                </a:solidFill>
                <a:latin typeface="Calibri"/>
                <a:ea typeface="微软雅黑"/>
              </a:rPr>
              <a:t>С чего начать?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l"/>
  </p:transition>
  <p:timing>
    <p:tnLst>
      <p:par>
        <p:cTn id="783" dur="indefinite" restart="never" nodeType="tmRoot">
          <p:childTnLst>
            <p:seq>
              <p:cTn id="784" dur="indefinite" nodeType="mainSeq"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nodeType="withEffect" fill="hold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nodeType="withEffect" fill="hold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5" nodeType="withEffect" fill="hold" presetClass="entr" presetID="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圆角矩形 36"/>
          <p:cNvSpPr/>
          <p:nvPr/>
        </p:nvSpPr>
        <p:spPr>
          <a:xfrm>
            <a:off x="180000" y="720000"/>
            <a:ext cx="5939640" cy="4421520"/>
          </a:xfrm>
          <a:prstGeom prst="roundRect">
            <a:avLst>
              <a:gd name="adj" fmla="val 5331"/>
            </a:avLst>
          </a:prstGeom>
          <a:solidFill>
            <a:srgbClr val="fcfbf7"/>
          </a:solidFill>
          <a:ln w="6350">
            <a:solidFill>
              <a:srgbClr val="ea5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Исходное положение: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встать прямо, показать ладошки «зрителю», при этом локти опустить, руки далеко от тела не уводить — поза экстрасенса.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Делайте короткий, шумный, активный вдох носом и одновременно сжимайте ладошки в кулачки (хватательное движение). Руки неподвижны, сжимаются только ладошки. Причем все пальцы сжимаются одновременно и с силой. Это очень важно.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Сразу же после активного вдоха выдох уходит свободно и легко через нос или через рот. В это время кулачки разжимаем.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следует растопыривать пальцы при выдохе. Они так же свободно расслабляются после сжатия, как и выдох уходит абсолютно свободно после каждого вдоха.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дыхательной гимнастике очень важно научиться не думать о выдохе! Активен только вдох, выдох пассивен. Не задерживайте воздух в груди и не выталкивайте его. Не мешайте организму выпустить «отработанный» воздух.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Сделав 4 коротких шумных вдоха носом (и, соответственно, 4 пассивных выдоха), сделайте паузу — отдохните 3-5 секунд. В общей сложности нужно выполнить 24 раза по 4 коротких шумных вдоха-выдоха.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 — 96 вдохов-выдохов. Это так называемая стрельниковская «сотня».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66" name="Oval 6"/>
          <p:cNvSpPr/>
          <p:nvPr/>
        </p:nvSpPr>
        <p:spPr>
          <a:xfrm>
            <a:off x="858240" y="104040"/>
            <a:ext cx="183960" cy="181080"/>
          </a:xfrm>
          <a:prstGeom prst="ellipse">
            <a:avLst/>
          </a:prstGeom>
          <a:solidFill>
            <a:srgbClr val="fbe22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Oval 3"/>
          <p:cNvSpPr/>
          <p:nvPr/>
        </p:nvSpPr>
        <p:spPr>
          <a:xfrm>
            <a:off x="-106200" y="242640"/>
            <a:ext cx="262440" cy="259560"/>
          </a:xfrm>
          <a:prstGeom prst="ellipse">
            <a:avLst/>
          </a:prstGeom>
          <a:solidFill>
            <a:srgbClr val="a9d25a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Oval 4"/>
          <p:cNvSpPr/>
          <p:nvPr/>
        </p:nvSpPr>
        <p:spPr>
          <a:xfrm>
            <a:off x="157680" y="414000"/>
            <a:ext cx="262440" cy="259560"/>
          </a:xfrm>
          <a:prstGeom prst="ellipse">
            <a:avLst/>
          </a:prstGeom>
          <a:solidFill>
            <a:srgbClr val="98d2e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Oval 5"/>
          <p:cNvSpPr/>
          <p:nvPr/>
        </p:nvSpPr>
        <p:spPr>
          <a:xfrm>
            <a:off x="336240" y="225720"/>
            <a:ext cx="456840" cy="449280"/>
          </a:xfrm>
          <a:prstGeom prst="ellipse">
            <a:avLst/>
          </a:prstGeom>
          <a:solidFill>
            <a:srgbClr val="ea5514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Rectangle 39"/>
          <p:cNvSpPr/>
          <p:nvPr/>
        </p:nvSpPr>
        <p:spPr>
          <a:xfrm>
            <a:off x="3342960" y="114120"/>
            <a:ext cx="2776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08080"/>
                </a:solidFill>
                <a:latin typeface="Calibri"/>
                <a:ea typeface="微软雅黑"/>
              </a:rPr>
              <a:t>Упражнение «Ладошки» (разминочное)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1" name="圆角矩形 36_0"/>
          <p:cNvSpPr/>
          <p:nvPr/>
        </p:nvSpPr>
        <p:spPr>
          <a:xfrm>
            <a:off x="-2266560" y="1440000"/>
            <a:ext cx="1546200" cy="2655720"/>
          </a:xfrm>
          <a:prstGeom prst="roundRect">
            <a:avLst>
              <a:gd name="adj" fmla="val 5331"/>
            </a:avLst>
          </a:prstGeom>
          <a:solidFill>
            <a:srgbClr val="fcfbf7"/>
          </a:solidFill>
          <a:ln w="6350">
            <a:solidFill>
              <a:srgbClr val="ea5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6300000" y="1660320"/>
            <a:ext cx="2692080" cy="2299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l"/>
  </p:transition>
  <p:timing>
    <p:tnLst>
      <p:par>
        <p:cTn id="799" dur="indefinite" restart="never" nodeType="tmRoot">
          <p:childTnLst>
            <p:seq>
              <p:cTn id="800" dur="indefinite" nodeType="mainSeq"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nodeType="withEffect" fill="hold" presetClass="entr" presetID="1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 additive="repl">
                                        <p:cTn id="80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LibreOffice/7.1.2.2$Windows_X86_64 LibreOffice_project/8a45595d069ef5570103caea1b71cc9d82b2aae4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2015-10-13T18:35:00Z</dcterms:created>
  <dc:creator>徐威方</dc:creator>
  <dc:description/>
  <dc:language>ru-RU</dc:language>
  <cp:lastModifiedBy/>
  <dcterms:modified xsi:type="dcterms:W3CDTF">2024-02-18T11:41:49Z</dcterms:modified>
  <cp:revision>4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d6b04c2f956845f591de4211e12a15d2</vt:lpwstr>
  </property>
  <property fmtid="{D5CDD505-2E9C-101B-9397-08002B2CF9AE}" pid="3" name="KSOProductBuildVer">
    <vt:lpwstr>1033-11.2.0.10351</vt:lpwstr>
  </property>
</Properties>
</file>