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68" r:id="rId5"/>
    <p:sldId id="269" r:id="rId6"/>
    <p:sldId id="259" r:id="rId7"/>
    <p:sldId id="260" r:id="rId8"/>
    <p:sldId id="261" r:id="rId9"/>
    <p:sldId id="270" r:id="rId10"/>
    <p:sldId id="262" r:id="rId11"/>
    <p:sldId id="264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82E9A-1BFA-4B2D-9FB9-85702C2B73F9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EB669-D8B6-416F-9DE3-DF422CA1B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624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9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32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6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6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9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01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93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8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80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72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A5B5-701C-4CE7-98CA-33CCB33973F1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001A-D7E0-44AB-AD27-51A5F48A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7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9874" y="408147"/>
            <a:ext cx="6768752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ПРОТИВОДЕЙСТВИЕ КОРРУПЦИИ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ЖИЗНЬ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 ВЗЯТОК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 descr="стоп коррупц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085184"/>
            <a:ext cx="15525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60932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78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663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«Берут все. Берут не всех.»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делать, если у Вас все-таки вымогают взятку?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1556792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 паниковать, взять себя в руки и без заискиваний, опрометчивых высказываний, выслушать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требование;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внимательно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запомнить поставленные условия относительно суммы и характера взятки, конкретных действий (бездействий), за которые она будет передаваться, способах и сроках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передачи;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поинтересоваться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гарантиях выполнения обязательств в случае передачи взятки и постараться перенести вопрос о времени и месте передачи взятки до следующей встречи.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indent="457200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 помнить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в ходе подобного вышеописанному разговора нельзя брать инициативу на себя, позвольте потенциальному взяткополучателю «выговориться».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документирования и дальнейшего разбирательства по уголовным делам о взяточничестве связан с определенными временными промежутками и морально-психологическими нагрузками, к которым, в случае принятия Вами окончательно решения об обращении в правоохранительные органы с заявлением о преступлении, </a:t>
            </a:r>
            <a:r>
              <a:rPr lang="ru-R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 должны быть готовы.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2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i="1" dirty="0" smtClean="0"/>
              <a:t>«В </a:t>
            </a:r>
            <a:r>
              <a:rPr lang="ru-RU" i="1" dirty="0"/>
              <a:t>русской службе всего страшнее бескорыстные </a:t>
            </a:r>
            <a:r>
              <a:rPr lang="ru-RU" i="1" dirty="0" smtClean="0"/>
              <a:t>люди».</a:t>
            </a:r>
          </a:p>
          <a:p>
            <a:pPr indent="457200" algn="ctr"/>
            <a:endParaRPr lang="ru-RU" dirty="0" smtClean="0"/>
          </a:p>
          <a:p>
            <a:pPr indent="457200" algn="ctr"/>
            <a:r>
              <a:rPr lang="ru-RU" dirty="0" smtClean="0"/>
              <a:t>В </a:t>
            </a:r>
            <a:r>
              <a:rPr lang="ru-RU" dirty="0"/>
              <a:t>случае, если Вы приняли для себя </a:t>
            </a:r>
            <a:r>
              <a:rPr lang="ru-RU" dirty="0">
                <a:solidFill>
                  <a:srgbClr val="FF0000"/>
                </a:solidFill>
              </a:rPr>
              <a:t>окончательное решение</a:t>
            </a:r>
            <a:r>
              <a:rPr lang="ru-RU" dirty="0"/>
              <a:t> обратиться в правоохранительные органы, то не теряйте времени и не распространяйтесь  окружающим о подробностях происшедшего. </a:t>
            </a:r>
          </a:p>
          <a:p>
            <a:pPr indent="457200" algn="ctr"/>
            <a:r>
              <a:rPr lang="ru-RU" dirty="0">
                <a:solidFill>
                  <a:srgbClr val="FF0000"/>
                </a:solidFill>
              </a:rPr>
              <a:t>Запомните</a:t>
            </a:r>
            <a:r>
              <a:rPr lang="ru-RU" dirty="0"/>
              <a:t>, что устные сообщения и письменные заявления о преступлениях принимаются в правоохранительных органах </a:t>
            </a:r>
            <a:r>
              <a:rPr lang="ru-RU" dirty="0">
                <a:solidFill>
                  <a:srgbClr val="FF0000"/>
                </a:solidFill>
              </a:rPr>
              <a:t>независимо от места и времени </a:t>
            </a:r>
            <a:r>
              <a:rPr lang="ru-RU" dirty="0"/>
              <a:t>совершения преступления. 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r>
              <a:rPr lang="ru-RU" b="1" i="1" dirty="0"/>
              <a:t> </a:t>
            </a:r>
            <a:endParaRPr lang="ru-RU" dirty="0"/>
          </a:p>
          <a:p>
            <a:pPr algn="ctr"/>
            <a:r>
              <a:rPr lang="ru-RU" u="sng" dirty="0">
                <a:solidFill>
                  <a:srgbClr val="0070C0"/>
                </a:solidFill>
              </a:rPr>
              <a:t>О любых фактах коррупции в сфере образования Вы можете сообщить по телефонам: </a:t>
            </a:r>
            <a:endParaRPr lang="ru-RU" dirty="0">
              <a:solidFill>
                <a:srgbClr val="0070C0"/>
              </a:solidFill>
            </a:endParaRPr>
          </a:p>
          <a:p>
            <a:pPr algn="ctr"/>
            <a:r>
              <a:rPr lang="ru-RU" dirty="0">
                <a:solidFill>
                  <a:srgbClr val="0070C0"/>
                </a:solidFill>
              </a:rPr>
              <a:t> </a:t>
            </a:r>
          </a:p>
          <a:p>
            <a:pPr algn="ctr"/>
            <a:r>
              <a:rPr lang="ru-RU" dirty="0"/>
              <a:t>Прокуратура </a:t>
            </a:r>
            <a:r>
              <a:rPr lang="ru-RU" dirty="0" smtClean="0"/>
              <a:t>Самарской области – </a:t>
            </a:r>
            <a:r>
              <a:rPr lang="ru-RU" dirty="0" smtClean="0">
                <a:solidFill>
                  <a:srgbClr val="FF0000"/>
                </a:solidFill>
              </a:rPr>
              <a:t>333-54-28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 smtClean="0"/>
              <a:t>ГУ МВД </a:t>
            </a:r>
            <a:r>
              <a:rPr lang="ru-RU" dirty="0" smtClean="0"/>
              <a:t>России </a:t>
            </a:r>
            <a:r>
              <a:rPr lang="ru-RU" dirty="0" smtClean="0"/>
              <a:t>по Самарской области - </a:t>
            </a:r>
            <a:r>
              <a:rPr lang="ru-RU" dirty="0" smtClean="0">
                <a:solidFill>
                  <a:srgbClr val="FF0000"/>
                </a:solidFill>
              </a:rPr>
              <a:t>278-13-40  </a:t>
            </a:r>
            <a:r>
              <a:rPr lang="ru-RU" dirty="0">
                <a:solidFill>
                  <a:srgbClr val="FF0000"/>
                </a:solidFill>
              </a:rPr>
              <a:t>или </a:t>
            </a:r>
            <a:r>
              <a:rPr lang="ru-RU" dirty="0" smtClean="0">
                <a:solidFill>
                  <a:srgbClr val="FF0000"/>
                </a:solidFill>
              </a:rPr>
              <a:t>02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 smtClean="0"/>
              <a:t>СУ СК России по Самарской области </a:t>
            </a:r>
            <a:r>
              <a:rPr lang="ru-RU" dirty="0"/>
              <a:t>- </a:t>
            </a:r>
            <a:r>
              <a:rPr lang="ru-RU" dirty="0" smtClean="0">
                <a:solidFill>
                  <a:srgbClr val="FF0000"/>
                </a:solidFill>
              </a:rPr>
              <a:t>339-12-87 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541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«Всем взял – умом, талантом, а кое с кого и деньгами»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заявление о коррупционном правонарушении в правоохранительные органы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месту нахождения его совершения Важно точно указать: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67006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2175" lvl="0" indent="-606425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конкретно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должностных лиц или преподавателей (фамилия, имя, отчество, при наличии иные установочные данные, место работы, должность) требует у Вас взятку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92175" indent="-606425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92175" indent="-606425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92175" indent="-606425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92175" indent="-606425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92175" indent="-606425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92175" indent="-606425">
              <a:buFont typeface="+mj-lt"/>
              <a:buAutoNum type="arabicPeriod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2175" indent="-606425">
              <a:buFont typeface="+mj-lt"/>
              <a:buAutoNum type="arabicPeriod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2175" indent="-606425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какова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характер взятки :</a:t>
            </a:r>
          </a:p>
          <a:p>
            <a:pPr marL="285750" lvl="0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2566020"/>
            <a:ext cx="2381250" cy="19431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045162"/>
            <a:ext cx="2305487" cy="15329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091839"/>
            <a:ext cx="1800200" cy="148622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101160"/>
            <a:ext cx="1630685" cy="148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425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«Взятка унижает тем больше, чем она меньше»</a:t>
            </a:r>
            <a:endParaRPr lang="ru-RU" dirty="0"/>
          </a:p>
          <a:p>
            <a:r>
              <a:rPr lang="ru-RU" dirty="0"/>
              <a:t> </a:t>
            </a:r>
          </a:p>
          <a:p>
            <a:pPr lvl="0" indent="263525"/>
            <a:r>
              <a:rPr lang="ru-RU" dirty="0" smtClean="0"/>
              <a:t>3.	за </a:t>
            </a:r>
            <a:r>
              <a:rPr lang="ru-RU" dirty="0"/>
              <a:t>какие </a:t>
            </a:r>
            <a:r>
              <a:rPr lang="ru-RU" dirty="0">
                <a:solidFill>
                  <a:srgbClr val="FF0000"/>
                </a:solidFill>
              </a:rPr>
              <a:t>действия (или бездействие)</a:t>
            </a:r>
            <a:r>
              <a:rPr lang="ru-RU" dirty="0"/>
              <a:t> у Вас вымогается взятка: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15835"/>
            <a:ext cx="3601796" cy="240119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38610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/>
            <a:r>
              <a:rPr lang="ru-RU" dirty="0" smtClean="0"/>
              <a:t>4.	в </a:t>
            </a:r>
            <a:r>
              <a:rPr lang="ru-RU" dirty="0"/>
              <a:t>какое </a:t>
            </a:r>
            <a:r>
              <a:rPr lang="ru-RU" dirty="0">
                <a:solidFill>
                  <a:srgbClr val="FF0000"/>
                </a:solidFill>
              </a:rPr>
              <a:t>время</a:t>
            </a:r>
            <a:r>
              <a:rPr lang="ru-RU" dirty="0"/>
              <a:t>, в каком </a:t>
            </a:r>
            <a:r>
              <a:rPr lang="ru-RU" dirty="0">
                <a:solidFill>
                  <a:srgbClr val="FF0000"/>
                </a:solidFill>
              </a:rPr>
              <a:t>месте</a:t>
            </a:r>
            <a:r>
              <a:rPr lang="ru-RU" dirty="0"/>
              <a:t> и </a:t>
            </a:r>
            <a:r>
              <a:rPr lang="ru-RU" dirty="0">
                <a:solidFill>
                  <a:srgbClr val="FF0000"/>
                </a:solidFill>
              </a:rPr>
              <a:t>каким образом </a:t>
            </a:r>
            <a:r>
              <a:rPr lang="ru-RU" dirty="0"/>
              <a:t>должна произойти </a:t>
            </a:r>
            <a:r>
              <a:rPr lang="ru-RU" dirty="0" smtClean="0"/>
              <a:t>	непосредственная </a:t>
            </a:r>
            <a:r>
              <a:rPr lang="ru-RU" dirty="0"/>
              <a:t>передача взятки: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498351"/>
            <a:ext cx="3312368" cy="196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0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851252"/>
              </p:ext>
            </p:extLst>
          </p:nvPr>
        </p:nvGraphicFramePr>
        <p:xfrm>
          <a:off x="251520" y="3612518"/>
          <a:ext cx="7552212" cy="1091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1903898"/>
                <a:gridCol w="1543858"/>
                <a:gridCol w="2232248"/>
              </a:tblGrid>
              <a:tr h="1091560">
                <a:tc>
                  <a:txBody>
                    <a:bodyPr/>
                    <a:lstStyle/>
                    <a:p>
                      <a:pPr marR="44958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ст. 204 УК РФ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</a:p>
                    <a:p>
                      <a:pPr marR="44958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коммерческий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подкуп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989" marR="5998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44958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ст. 290 УК  РФ</a:t>
                      </a:r>
                    </a:p>
                    <a:p>
                      <a:pPr marR="44958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получение  </a:t>
                      </a:r>
                    </a:p>
                    <a:p>
                      <a:pPr marR="44958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 взятки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989" marR="59989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44958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ст. 291 УК РФ дача взятки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989" marR="59989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44958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ст</a:t>
                      </a:r>
                      <a:r>
                        <a:rPr lang="ru-RU" sz="1600" dirty="0">
                          <a:effectLst/>
                        </a:rPr>
                        <a:t>. 291.1 УК РФ</a:t>
                      </a:r>
                    </a:p>
                    <a:p>
                      <a:pPr marR="44958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посредничество во взяточничестве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989" marR="59989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AutoShape 10"/>
          <p:cNvSpPr>
            <a:spLocks noChangeArrowheads="1"/>
          </p:cNvSpPr>
          <p:nvPr/>
        </p:nvSpPr>
        <p:spPr bwMode="auto">
          <a:xfrm rot="-2011978">
            <a:off x="2427051" y="4268851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 rot="-807359">
            <a:off x="2590693" y="2588744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 rot="867243">
            <a:off x="1451787" y="4288789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 rot="1880704">
            <a:off x="1190085" y="2581104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1611759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взяточничество?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сути это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самостоятельных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составов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преступления)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36263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«Взятка, как и талант, дается не каждому»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 rot="-2011978">
            <a:off x="6097385" y="2473817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 rot="-2011978">
            <a:off x="4329112" y="257893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5310276"/>
            <a:ext cx="38884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ст. 204.1 УК РФ      ст. 204.2 УК РФ</a:t>
            </a:r>
          </a:p>
          <a:p>
            <a:r>
              <a:rPr lang="ru-RU" sz="1600" dirty="0" smtClean="0"/>
              <a:t>посредничество     мелкий</a:t>
            </a:r>
          </a:p>
          <a:p>
            <a:r>
              <a:rPr lang="ru-RU" sz="1600" dirty="0" smtClean="0"/>
              <a:t>в коммерческом     коммерческий</a:t>
            </a:r>
          </a:p>
          <a:p>
            <a:r>
              <a:rPr lang="ru-RU" sz="1600" dirty="0" smtClean="0"/>
              <a:t>подкупе                     подкуп</a:t>
            </a:r>
          </a:p>
          <a:p>
            <a:endParaRPr lang="ru-RU" dirty="0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-2011978">
            <a:off x="7681560" y="2401811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452318" y="3503060"/>
            <a:ext cx="1584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ст. 291.2 УК РФ мелкое взяточничество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6385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73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«Вор должен сидеть в тюрьме!» </a:t>
            </a:r>
            <a:r>
              <a:rPr lang="ru-RU" i="1" dirty="0"/>
              <a:t>(Из к/ф </a:t>
            </a:r>
            <a:r>
              <a:rPr lang="ru-RU" i="1" dirty="0" smtClean="0"/>
              <a:t>«Место встречи изменить нельзя»)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1020792"/>
            <a:ext cx="849694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Согласно ч. 3 ст. 204 УК РФ под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коммерческим подкупом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понимается незаконное получение лицом, выполняющим управленческие функции в коммерческой или иной организации, денег, ценных бумаг, иного имущества, а равно незаконное пользование услугами имущественного характера или другими имущественными правами за совершение действий (бездействие) в интересах дающего в связи с занимаемым этим лицом служебным положением.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Законодателем установлено наказание за данное преступление в виде штрафа в размере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15 до 90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кратной суммы коммерческого подкупа либо лишение свободы на срок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12 лет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 штрафом в размере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кратной суммы коммерческого подкупа.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этом важно помнить, что частью 1 ст. 204 УК РФ предусмотрена ответственность лица, дающего незаконное вознаграждение вышеперечисленным субъектам.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 descr="Внима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46637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71539" y="4494019"/>
            <a:ext cx="7056784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знать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лицо давшее незаконное вознаграждение,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освобождается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от уголовной ответственности, если оно активно способствовало раскрытию и (или) расследованию преступления и либо в отношении его имело место вымогательство, либо это лицо добровольно сообщило о подкупе органу, имеющему право возбудить уголовное дело.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50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1440160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000" i="1" dirty="0" smtClean="0"/>
              <a:t>«</a:t>
            </a:r>
            <a:r>
              <a:rPr lang="ru-RU" sz="2000" i="1" dirty="0"/>
              <a:t>Тебя </a:t>
            </a:r>
            <a:r>
              <a:rPr lang="ru-RU" sz="2000" i="1" dirty="0" err="1"/>
              <a:t>посодют</a:t>
            </a:r>
            <a:r>
              <a:rPr lang="ru-RU" sz="2000" i="1" dirty="0"/>
              <a:t>, а ты не воруй!» (Из к/ф «Берегись автомобиля</a:t>
            </a:r>
            <a:r>
              <a:rPr lang="ru-RU" sz="2000" i="1" dirty="0" smtClean="0"/>
              <a:t>»)</a:t>
            </a:r>
            <a:br>
              <a:rPr lang="ru-RU" sz="2000" i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800" dirty="0" smtClean="0"/>
              <a:t>Ст. 204.1 УК РФ Посредничество в коммерческом подкупе  </a:t>
            </a:r>
            <a:r>
              <a:rPr lang="ru-RU" sz="2200" dirty="0" smtClean="0"/>
              <a:t>(введена Федеральным законом от 03.07.2016 №324-ФЗ)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	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Посредничество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коммерческом подкупе,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 есть непосредственная передача предмета коммерческого подкупа (незаконного вознаграждения) по поручению лица, передающего предмет коммерческого подкупа, или лица, получающего предмет коммерческого подкупа, либо иное способствование этим лицам в достижении или реализации соглашения между ними о передаче и получении предмета коммерческого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подкупа.</a:t>
            </a:r>
          </a:p>
          <a:p>
            <a:pPr marL="0" lvl="0" indent="0" algn="just">
              <a:buNone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Законодателем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установлено наказание за данное преступление в виде штрафа в размере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70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кратной суммы коммерческого подкупа либо лишение свободы на срок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7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 штрафом в размере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кратной суммы коммерческого подкупа.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3878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i="1" dirty="0" smtClean="0"/>
              <a:t>«От </a:t>
            </a:r>
            <a:r>
              <a:rPr lang="ru-RU" sz="2000" i="1" dirty="0"/>
              <a:t>получки до получки – тяжело. От взятки до взятки – еще </a:t>
            </a:r>
            <a:r>
              <a:rPr lang="ru-RU" sz="2000" i="1" dirty="0" smtClean="0"/>
              <a:t>тяжелее»</a:t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800" dirty="0" smtClean="0"/>
              <a:t>Ст. 204.2 УК РФ Мелкий коммерческий подкуп</a:t>
            </a:r>
            <a:br>
              <a:rPr lang="ru-RU" sz="2800" dirty="0" smtClean="0"/>
            </a:br>
            <a:r>
              <a:rPr lang="ru-RU" sz="2800" dirty="0"/>
              <a:t>(введена Федеральным законом от 03.07.2016 №324-ФЗ)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Коммерческий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подкуп на сумму, не превышающую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10 000 руб.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Законодателем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установлено наказание за данное преступление в виде штрафа в размере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500 тыс. руб.</a:t>
            </a:r>
            <a:endParaRPr lang="ru-RU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6"/>
            <a:r>
              <a:rPr lang="ru-RU" dirty="0">
                <a:latin typeface="Times New Roman" pitchFamily="18" charset="0"/>
                <a:cs typeface="Times New Roman" pitchFamily="18" charset="0"/>
              </a:rPr>
              <a:t>Лицо, совершившее передачу предмета мелкого коммерческого подкупа, освобождается от уголовной ответственности, если оно активно способствовало раскрытию и (или) расследованию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преступления и либо в отношении его имело место вымогательство предмета подкупа,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либо это лицо после совершения преступления добровольно сообщило в орган, имеющий право возбудить уголовное дело, о передаче предмета подкупа.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1" descr="Внима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237626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8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«Там</a:t>
            </a:r>
            <a:r>
              <a:rPr lang="ru-RU" i="1" dirty="0"/>
              <a:t>, где есть политика, там есть и </a:t>
            </a:r>
            <a:r>
              <a:rPr lang="ru-RU" i="1" dirty="0" smtClean="0"/>
              <a:t>коррупция» 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751344"/>
            <a:ext cx="856895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ст. 290 УК РФ под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получением взятки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понимается получение должностным лицом лично или через посредника взятки в виде денег, ценных бумаг, иного имущества либо в виде незаконных оказания ему услуг имущественного характера, предоставления иных имущественных прав за совершение действий (бездействие) в пользу взяткодателя или представляемых им лиц, если такие действия (бездействие) входят в служебные полномочия должностного лица либо если оно в силу должностного положения может способствовать таким действиям (бездействию), а равно за общее покровительство или попустительство по службе.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уголовной ответственности за получение взятки: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63896"/>
              </p:ext>
            </p:extLst>
          </p:nvPr>
        </p:nvGraphicFramePr>
        <p:xfrm>
          <a:off x="323528" y="3336667"/>
          <a:ext cx="8568952" cy="291206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58616"/>
                <a:gridCol w="6110336"/>
              </a:tblGrid>
              <a:tr h="81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0040" algn="l"/>
                          <a:tab pos="1573530" algn="l"/>
                        </a:tabLst>
                      </a:pPr>
                      <a:r>
                        <a:rPr lang="ru-RU" sz="1600" dirty="0">
                          <a:effectLst/>
                        </a:rPr>
                        <a:t>Сумма взятки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65" marR="63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1180" algn="l"/>
                        </a:tabLs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Наказание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65" marR="63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0515" algn="l"/>
                        </a:tabLst>
                      </a:pPr>
                      <a:r>
                        <a:rPr lang="ru-RU" sz="1600" dirty="0">
                          <a:effectLst/>
                        </a:rPr>
                        <a:t>до 25 тыс. руб.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65" marR="63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1180" algn="l"/>
                        </a:tabLs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штраф до 1 млн. руб., или от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10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до 50 сумм взятки, либо лишение свободы до 3 лет со штрафом от 10 до 20 сумм взятки или без такового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65" marR="63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73530" algn="l"/>
                        </a:tabLst>
                      </a:pPr>
                      <a:r>
                        <a:rPr lang="ru-RU" sz="1600">
                          <a:effectLst/>
                        </a:rPr>
                        <a:t>от 25 до 150 тыс. руб.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65" marR="63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1180" algn="l"/>
                        </a:tabLs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штраф от 200 тыс. до 1,5 млн. руб., или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от 30 до 60 сумм взятки либо лишение свободы до 6 лет со штрафом в 30 сумм взятки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65" marR="63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73530" algn="l"/>
                        </a:tabLst>
                      </a:pPr>
                      <a:r>
                        <a:rPr lang="ru-RU" sz="1600">
                          <a:effectLst/>
                        </a:rPr>
                        <a:t>от 150 тыс. руб. до 1 млн. руб.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65" marR="63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1180" algn="l"/>
                        </a:tabLs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Штраф от 2 млн. до 4 млн. руб., или 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от 70 до 90 сумм взятки либо лишение свободы от 7 до 12 лет со штрафом в 60 сумм взятки 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65" marR="63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73530" algn="l"/>
                        </a:tabLst>
                      </a:pPr>
                      <a:r>
                        <a:rPr lang="ru-RU" sz="1600" dirty="0">
                          <a:effectLst/>
                        </a:rPr>
                        <a:t>от 1 млн. руб.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65" marR="63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1180" algn="l"/>
                        </a:tabLs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штраф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от 3 млн. до 5 млн. руб., или от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80 до 100 сумм взятки либо лишение свободы от 8 до 15 лет со штрафом в 70 сумм взятки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65" marR="639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86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«Убью, студент!» (Из к\ф «Операция Ы»)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291 УК РФ предусматривает уголовную ответственность за дачу взятки должностному лицу лично или через посредника </a:t>
            </a:r>
          </a:p>
          <a:p>
            <a:pPr algn="ctr"/>
            <a:r>
              <a:rPr lang="ru-RU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уголовной ответственности за дачу взятки: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38464"/>
              </p:ext>
            </p:extLst>
          </p:nvPr>
        </p:nvGraphicFramePr>
        <p:xfrm>
          <a:off x="529208" y="1331295"/>
          <a:ext cx="8229600" cy="331092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11801"/>
                <a:gridCol w="6717799"/>
              </a:tblGrid>
              <a:tr h="294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0040" algn="l"/>
                          <a:tab pos="1573530" algn="l"/>
                        </a:tabLst>
                      </a:pPr>
                      <a:r>
                        <a:rPr lang="ru-RU" sz="1700" dirty="0">
                          <a:effectLst/>
                        </a:rPr>
                        <a:t>Сумма взятки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1180" algn="l"/>
                        </a:tabLst>
                      </a:pPr>
                      <a:r>
                        <a:rPr lang="ru-RU" sz="1700">
                          <a:solidFill>
                            <a:srgbClr val="FF0000"/>
                          </a:solidFill>
                          <a:effectLst/>
                        </a:rPr>
                        <a:t>Наказание 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80515" algn="l"/>
                        </a:tabLst>
                      </a:pPr>
                      <a:r>
                        <a:rPr lang="ru-RU" sz="1700" dirty="0">
                          <a:effectLst/>
                        </a:rPr>
                        <a:t>до 25 тыс. руб.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1180" algn="l"/>
                        </a:tabLst>
                      </a:pP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штраф до 500 тыс. руб.,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</a:rPr>
                        <a:t>или </a:t>
                      </a: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от 5 до 30 сумм взятки, либо лишение свободы до 2 лет со штрафом от 5 до 10 сумм взятки или без такового 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73530" algn="l"/>
                        </a:tabLst>
                      </a:pPr>
                      <a:r>
                        <a:rPr lang="ru-RU" sz="1700">
                          <a:effectLst/>
                        </a:rPr>
                        <a:t>от 25 до 150 тыс. руб.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1180" algn="l"/>
                        </a:tabLst>
                      </a:pP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штраф до 1 млн. руб.,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1180" algn="l"/>
                        </a:tabLst>
                      </a:pP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от 10 до 40 сумм взятки либо лишение свободы до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</a:rPr>
                        <a:t>5 </a:t>
                      </a: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лет со штрафом от 5 до 15 сумм взятки или без такового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73530" algn="l"/>
                        </a:tabLst>
                      </a:pPr>
                      <a:r>
                        <a:rPr lang="ru-RU" sz="1700">
                          <a:effectLst/>
                        </a:rPr>
                        <a:t>от 150 тыс. руб. до 1 млн. руб.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1180" algn="l"/>
                        </a:tabLst>
                      </a:pP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штраф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</a:rPr>
                        <a:t> от 1 млн. руб. до 3 млн. руб., или от </a:t>
                      </a: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60 до 80 сумм взятки либо лишение свободы от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</a:rPr>
                        <a:t>7 </a:t>
                      </a: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до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</a:rPr>
                        <a:t>12 </a:t>
                      </a: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лет со штрафом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</a:rPr>
                        <a:t>до </a:t>
                      </a: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60 сумм взятки  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73530" algn="l"/>
                        </a:tabLst>
                      </a:pPr>
                      <a:r>
                        <a:rPr lang="ru-RU" sz="1700" dirty="0">
                          <a:effectLst/>
                        </a:rPr>
                        <a:t>от 1 млн. руб.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21180" algn="l"/>
                        </a:tabLst>
                      </a:pP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штраф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</a:rPr>
                        <a:t>от 2 млн. руб. до 4 млн. руб., или от </a:t>
                      </a: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70 до 90 сумм взятки либо лишение свободы от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</a:rPr>
                        <a:t>8 </a:t>
                      </a: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до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</a:rPr>
                        <a:t>15 </a:t>
                      </a: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лет со штрафом </a:t>
                      </a:r>
                      <a:r>
                        <a:rPr lang="ru-RU" sz="1700" dirty="0" smtClean="0">
                          <a:solidFill>
                            <a:srgbClr val="FF0000"/>
                          </a:solidFill>
                          <a:effectLst/>
                        </a:rPr>
                        <a:t>до </a:t>
                      </a:r>
                      <a:r>
                        <a:rPr lang="ru-RU" sz="1700" dirty="0">
                          <a:solidFill>
                            <a:srgbClr val="FF0000"/>
                          </a:solidFill>
                          <a:effectLst/>
                        </a:rPr>
                        <a:t>70 сумм взятки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79" marR="639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048272" y="4895294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Надо знать</a:t>
            </a:r>
            <a:r>
              <a:rPr lang="ru-RU" dirty="0"/>
              <a:t>, что лицо, давшее взятку, </a:t>
            </a:r>
            <a:r>
              <a:rPr lang="ru-RU" dirty="0">
                <a:solidFill>
                  <a:srgbClr val="FF0000"/>
                </a:solidFill>
              </a:rPr>
              <a:t>освобождается</a:t>
            </a:r>
            <a:r>
              <a:rPr lang="ru-RU" dirty="0"/>
              <a:t> от уголовной ответственности, если оно активно способствовало раскрытию и (или) расследованию преступления и либо имело место вымогательство взятки со стороны должностного лица, либо лицо после совершения преступления добровольно сообщило о даче взятки органу, имеющему право возбудить уголовное дело.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36" y="4976929"/>
            <a:ext cx="1591056" cy="15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301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1732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«Взятка, конечно, марает руки, но как трепетно она это делает»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052736"/>
            <a:ext cx="89289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посредничеством во взяточничестве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соответствии с ч. 1 ст. 291.1 УК РФ понимается непосредственная передача взятки по поручению взяткодателя или взяткополучателя либо иное способствование взяткодателю и (или) взяткополучателю в достижении либо реализации соглашения между ними о получении и даче взятки.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Законодателем предусмотрена уголовная ответственность за посредничество во взяточничестве в виде штрафа в размере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20 до 90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сумм взятки либо лишения свободы на срок до 12 лет.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2" y="3284984"/>
            <a:ext cx="1591056" cy="15910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5736" y="3212976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знать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лицо, являющееся посредником во взяточничестве, освобождается от уголовной ответственности, если оно после совершения преступления активно способствовало раскрытию и (или) пресечению преступления и добровольно сообщило органу, имеющему право возбудить уголовное дело, о посредничестве во взяточничестве</a:t>
            </a:r>
          </a:p>
        </p:txBody>
      </p:sp>
    </p:spTree>
    <p:extLst>
      <p:ext uri="{BB962C8B-B14F-4D97-AF65-F5344CB8AC3E}">
        <p14:creationId xmlns:p14="http://schemas.microsoft.com/office/powerpoint/2010/main" val="155435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2000" i="1" dirty="0" smtClean="0"/>
              <a:t>«За </a:t>
            </a:r>
            <a:r>
              <a:rPr lang="ru-RU" sz="2000" i="1" dirty="0"/>
              <a:t>что купили, за то уже не </a:t>
            </a:r>
            <a:r>
              <a:rPr lang="ru-RU" sz="2000" i="1" dirty="0" smtClean="0"/>
              <a:t>откупишься»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800" dirty="0" smtClean="0"/>
              <a:t>Статья </a:t>
            </a:r>
            <a:r>
              <a:rPr lang="ru-RU" sz="2800" dirty="0"/>
              <a:t>291.2. Мелкое взяточничество</a:t>
            </a:r>
            <a:br>
              <a:rPr lang="ru-RU" sz="2800" dirty="0"/>
            </a:br>
            <a:r>
              <a:rPr lang="ru-RU" sz="2000" dirty="0"/>
              <a:t> </a:t>
            </a:r>
            <a:r>
              <a:rPr lang="ru-RU" sz="2000" dirty="0" smtClean="0"/>
              <a:t>(</a:t>
            </a:r>
            <a:r>
              <a:rPr lang="ru-RU" sz="2000" dirty="0"/>
              <a:t>введена Федеральным </a:t>
            </a:r>
            <a:r>
              <a:rPr lang="ru-RU" sz="2000" dirty="0" smtClean="0"/>
              <a:t>законом </a:t>
            </a:r>
            <a:r>
              <a:rPr lang="ru-RU" sz="2000" dirty="0"/>
              <a:t>от 03.07.2016 </a:t>
            </a:r>
            <a:r>
              <a:rPr lang="ru-RU" sz="2000" dirty="0" smtClean="0"/>
              <a:t>№ </a:t>
            </a:r>
            <a:r>
              <a:rPr lang="ru-RU" sz="2000" dirty="0"/>
              <a:t>324-ФЗ)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ru-RU" sz="1800" dirty="0" smtClean="0"/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взятки, дача взятки лично или через посредника в размере, не превышающем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10 000 руб. </a:t>
            </a:r>
          </a:p>
          <a:p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наказывается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штрафом в размере </a:t>
            </a:r>
            <a:r>
              <a:rPr lang="ru-RU" sz="7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7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млн. руб.  </a:t>
            </a:r>
            <a:endParaRPr lang="ru-RU" sz="7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Разница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«Получением взятки»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«коммерческим подкупом»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 том, что взятку может получить должностное лицо (например, преподаватель государственного вуза, выполняющий организационно-распорядительные функции), а коммерческий подкуп касается всех остальных работников вузов (в том числе негосударственных).</a:t>
            </a:r>
          </a:p>
          <a:p>
            <a:endParaRPr lang="ru-RU" sz="4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40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1216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 «Тебя посодют, а ты не воруй!» (Из к/ф «Берегись автомобиля»)  Ст. 204.1 УК РФ Посредничество в коммерческом подкупе  (введена Федеральным законом от 03.07.2016 №324-ФЗ) </vt:lpstr>
      <vt:lpstr>«От получки до получки – тяжело. От взятки до взятки – еще тяжелее»  Ст. 204.2 УК РФ Мелкий коммерческий подкуп (введена Федеральным законом от 03.07.2016 №324-ФЗ)</vt:lpstr>
      <vt:lpstr>Презентация PowerPoint</vt:lpstr>
      <vt:lpstr>Презентация PowerPoint</vt:lpstr>
      <vt:lpstr>Презентация PowerPoint</vt:lpstr>
      <vt:lpstr>«За что купили, за то уже не откупишься»  Статья 291.2. Мелкое взяточничество  (введена Федеральным законом от 03.07.2016 № 324-ФЗ)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a.polyakov А.С. Поляков</dc:creator>
  <cp:lastModifiedBy>админ</cp:lastModifiedBy>
  <cp:revision>18</cp:revision>
  <cp:lastPrinted>2016-12-05T13:38:06Z</cp:lastPrinted>
  <dcterms:created xsi:type="dcterms:W3CDTF">2015-11-25T15:22:35Z</dcterms:created>
  <dcterms:modified xsi:type="dcterms:W3CDTF">2016-12-05T14:12:56Z</dcterms:modified>
</cp:coreProperties>
</file>